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1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2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2" r:id="rId3"/>
    <p:sldMasterId id="2147483695" r:id="rId4"/>
    <p:sldMasterId id="2147483724" r:id="rId5"/>
    <p:sldMasterId id="2147483738" r:id="rId6"/>
    <p:sldMasterId id="2147483750" r:id="rId7"/>
    <p:sldMasterId id="2147483762" r:id="rId8"/>
    <p:sldMasterId id="2147483766" r:id="rId9"/>
    <p:sldMasterId id="2147483796" r:id="rId10"/>
    <p:sldMasterId id="2147483820" r:id="rId11"/>
    <p:sldMasterId id="2147483829" r:id="rId12"/>
    <p:sldMasterId id="2147483843" r:id="rId13"/>
    <p:sldMasterId id="2147483857" r:id="rId14"/>
    <p:sldMasterId id="2147483872" r:id="rId15"/>
    <p:sldMasterId id="2147483895" r:id="rId16"/>
    <p:sldMasterId id="2147483909" r:id="rId17"/>
    <p:sldMasterId id="2147483935" r:id="rId18"/>
    <p:sldMasterId id="2147483948" r:id="rId19"/>
    <p:sldMasterId id="2147483962" r:id="rId20"/>
    <p:sldMasterId id="2147483976" r:id="rId21"/>
    <p:sldMasterId id="2147483990" r:id="rId22"/>
    <p:sldMasterId id="2147484028" r:id="rId23"/>
    <p:sldMasterId id="2147484033" r:id="rId24"/>
  </p:sldMasterIdLst>
  <p:notesMasterIdLst>
    <p:notesMasterId r:id="rId55"/>
  </p:notesMasterIdLst>
  <p:handoutMasterIdLst>
    <p:handoutMasterId r:id="rId56"/>
  </p:handoutMasterIdLst>
  <p:sldIdLst>
    <p:sldId id="483" r:id="rId25"/>
    <p:sldId id="674" r:id="rId26"/>
    <p:sldId id="685" r:id="rId27"/>
    <p:sldId id="620" r:id="rId28"/>
    <p:sldId id="643" r:id="rId29"/>
    <p:sldId id="641" r:id="rId30"/>
    <p:sldId id="658" r:id="rId31"/>
    <p:sldId id="659" r:id="rId32"/>
    <p:sldId id="493" r:id="rId33"/>
    <p:sldId id="696" r:id="rId34"/>
    <p:sldId id="634" r:id="rId35"/>
    <p:sldId id="587" r:id="rId36"/>
    <p:sldId id="589" r:id="rId37"/>
    <p:sldId id="648" r:id="rId38"/>
    <p:sldId id="537" r:id="rId39"/>
    <p:sldId id="695" r:id="rId40"/>
    <p:sldId id="650" r:id="rId41"/>
    <p:sldId id="697" r:id="rId42"/>
    <p:sldId id="617" r:id="rId43"/>
    <p:sldId id="693" r:id="rId44"/>
    <p:sldId id="699" r:id="rId45"/>
    <p:sldId id="698" r:id="rId46"/>
    <p:sldId id="701" r:id="rId47"/>
    <p:sldId id="702" r:id="rId48"/>
    <p:sldId id="703" r:id="rId49"/>
    <p:sldId id="704" r:id="rId50"/>
    <p:sldId id="705" r:id="rId51"/>
    <p:sldId id="706" r:id="rId52"/>
    <p:sldId id="649" r:id="rId53"/>
    <p:sldId id="285" r:id="rId54"/>
  </p:sldIdLst>
  <p:sldSz cx="10331450" cy="7254875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1pPr>
    <a:lvl2pPr marL="457073" algn="l" rtl="0" eaLnBrk="0" fontAlgn="base" hangingPunct="0">
      <a:spcBef>
        <a:spcPct val="0"/>
      </a:spcBef>
      <a:spcAft>
        <a:spcPct val="0"/>
      </a:spcAft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2pPr>
    <a:lvl3pPr marL="914144" algn="l" rtl="0" eaLnBrk="0" fontAlgn="base" hangingPunct="0">
      <a:spcBef>
        <a:spcPct val="0"/>
      </a:spcBef>
      <a:spcAft>
        <a:spcPct val="0"/>
      </a:spcAft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3pPr>
    <a:lvl4pPr marL="1371217" algn="l" rtl="0" eaLnBrk="0" fontAlgn="base" hangingPunct="0">
      <a:spcBef>
        <a:spcPct val="0"/>
      </a:spcBef>
      <a:spcAft>
        <a:spcPct val="0"/>
      </a:spcAft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4pPr>
    <a:lvl5pPr marL="1828290" algn="l" rtl="0" eaLnBrk="0" fontAlgn="base" hangingPunct="0">
      <a:spcBef>
        <a:spcPct val="0"/>
      </a:spcBef>
      <a:spcAft>
        <a:spcPct val="0"/>
      </a:spcAft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5pPr>
    <a:lvl6pPr marL="2285365" algn="l" defTabSz="914144" rtl="0" eaLnBrk="1" latinLnBrk="0" hangingPunct="1"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6pPr>
    <a:lvl7pPr marL="2742433" algn="l" defTabSz="914144" rtl="0" eaLnBrk="1" latinLnBrk="0" hangingPunct="1"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7pPr>
    <a:lvl8pPr marL="3199508" algn="l" defTabSz="914144" rtl="0" eaLnBrk="1" latinLnBrk="0" hangingPunct="1"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8pPr>
    <a:lvl9pPr marL="3656582" algn="l" defTabSz="914144" rtl="0" eaLnBrk="1" latinLnBrk="0" hangingPunct="1">
      <a:defRPr sz="2700" b="1" kern="1200">
        <a:solidFill>
          <a:srgbClr val="555555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CC"/>
    <a:srgbClr val="0095DB"/>
    <a:srgbClr val="008C8E"/>
    <a:srgbClr val="EAEAEA"/>
    <a:srgbClr val="00CC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78" autoAdjust="0"/>
    <p:restoredTop sz="94622" autoAdjust="0"/>
  </p:normalViewPr>
  <p:slideViewPr>
    <p:cSldViewPr snapToGrid="0" showGuides="1">
      <p:cViewPr>
        <p:scale>
          <a:sx n="82" d="100"/>
          <a:sy n="82" d="100"/>
        </p:scale>
        <p:origin x="-1932" y="-768"/>
      </p:cViewPr>
      <p:guideLst>
        <p:guide orient="horz" pos="915"/>
        <p:guide pos="2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50" d="100"/>
          <a:sy n="150" d="100"/>
        </p:scale>
        <p:origin x="-1094" y="-5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D8BDF2-2C9A-4A9E-A0BA-0481F91D7FDC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E0A1926E-179D-417B-8A1B-F1313FF6101E}">
      <dgm:prSet phldrT="[Text]" custT="1"/>
      <dgm:spPr/>
      <dgm:t>
        <a:bodyPr/>
        <a:lstStyle/>
        <a:p>
          <a:r>
            <a:rPr lang="de-DE" sz="2400" b="1" dirty="0" smtClean="0"/>
            <a:t>Absenkung des AGW für A-Staub</a:t>
          </a:r>
          <a:endParaRPr lang="de-DE" sz="2400" b="1" dirty="0"/>
        </a:p>
      </dgm:t>
    </dgm:pt>
    <dgm:pt modelId="{23DC4687-C6A6-4DE6-A0C2-3FC362C9139D}" type="parTrans" cxnId="{4D225250-EBBA-4CCA-8C3B-EB9397D8374C}">
      <dgm:prSet/>
      <dgm:spPr/>
      <dgm:t>
        <a:bodyPr/>
        <a:lstStyle/>
        <a:p>
          <a:endParaRPr lang="de-DE" sz="3000" b="1"/>
        </a:p>
      </dgm:t>
    </dgm:pt>
    <dgm:pt modelId="{67145863-FB6E-469E-AF88-92E324F9F0E5}" type="sibTrans" cxnId="{4D225250-EBBA-4CCA-8C3B-EB9397D8374C}">
      <dgm:prSet/>
      <dgm:spPr/>
      <dgm:t>
        <a:bodyPr/>
        <a:lstStyle/>
        <a:p>
          <a:endParaRPr lang="de-DE" sz="3000" b="1"/>
        </a:p>
      </dgm:t>
    </dgm:pt>
    <dgm:pt modelId="{6C66A119-203C-4FF2-99CF-032CFE446FBF}">
      <dgm:prSet phldrT="[Text]" custT="1"/>
      <dgm:spPr/>
      <dgm:t>
        <a:bodyPr/>
        <a:lstStyle/>
        <a:p>
          <a:r>
            <a:rPr lang="de-DE" sz="2400" b="1" dirty="0" smtClean="0">
              <a:latin typeface="+mj-lt"/>
            </a:rPr>
            <a:t>Vorgehensweise</a:t>
          </a:r>
          <a:r>
            <a:rPr lang="de-DE" sz="2800" b="1" dirty="0" smtClean="0">
              <a:latin typeface="+mj-lt"/>
            </a:rPr>
            <a:t> der BG BAU</a:t>
          </a:r>
          <a:endParaRPr lang="de-DE" sz="2800" b="1" dirty="0"/>
        </a:p>
      </dgm:t>
    </dgm:pt>
    <dgm:pt modelId="{B8B9C2F6-4C49-4115-B538-6B8548149CC1}" type="parTrans" cxnId="{53467A9E-0A5D-4D45-B8E9-50B1AFD46555}">
      <dgm:prSet/>
      <dgm:spPr/>
      <dgm:t>
        <a:bodyPr/>
        <a:lstStyle/>
        <a:p>
          <a:endParaRPr lang="de-DE" sz="3000" b="1"/>
        </a:p>
      </dgm:t>
    </dgm:pt>
    <dgm:pt modelId="{9B62415F-3A60-4723-9F03-C1364529A383}" type="sibTrans" cxnId="{53467A9E-0A5D-4D45-B8E9-50B1AFD46555}">
      <dgm:prSet/>
      <dgm:spPr/>
      <dgm:t>
        <a:bodyPr/>
        <a:lstStyle/>
        <a:p>
          <a:endParaRPr lang="de-DE" sz="3000" b="1"/>
        </a:p>
      </dgm:t>
    </dgm:pt>
    <dgm:pt modelId="{A841CB88-DD03-4DE6-AB3A-8ED37E7EEE34}">
      <dgm:prSet custT="1"/>
      <dgm:spPr/>
      <dgm:t>
        <a:bodyPr/>
        <a:lstStyle/>
        <a:p>
          <a:r>
            <a:rPr lang="de-DE" sz="2400" b="1" dirty="0" smtClean="0">
              <a:latin typeface="+mj-lt"/>
            </a:rPr>
            <a:t>Aktionsprogramm „Staubminimierung beim Bauen“</a:t>
          </a:r>
          <a:endParaRPr lang="de-DE" sz="2400" b="1" dirty="0">
            <a:latin typeface="+mj-lt"/>
          </a:endParaRPr>
        </a:p>
      </dgm:t>
    </dgm:pt>
    <dgm:pt modelId="{9BAE0772-7823-4D31-B417-60EAE034051A}" type="parTrans" cxnId="{0381E8FF-21A2-467E-A716-9E45C6732C42}">
      <dgm:prSet/>
      <dgm:spPr/>
      <dgm:t>
        <a:bodyPr/>
        <a:lstStyle/>
        <a:p>
          <a:endParaRPr lang="de-DE" sz="3000"/>
        </a:p>
      </dgm:t>
    </dgm:pt>
    <dgm:pt modelId="{8E1D3E6D-3515-4BFD-807F-108A2B2639C4}" type="sibTrans" cxnId="{0381E8FF-21A2-467E-A716-9E45C6732C42}">
      <dgm:prSet/>
      <dgm:spPr/>
      <dgm:t>
        <a:bodyPr/>
        <a:lstStyle/>
        <a:p>
          <a:endParaRPr lang="de-DE" sz="3000"/>
        </a:p>
      </dgm:t>
    </dgm:pt>
    <dgm:pt modelId="{E1C10149-8940-4D72-B9F6-93DF0B874F57}">
      <dgm:prSet custT="1"/>
      <dgm:spPr/>
      <dgm:t>
        <a:bodyPr/>
        <a:lstStyle/>
        <a:p>
          <a:r>
            <a:rPr lang="de-DE" sz="2400" b="1" dirty="0" smtClean="0">
              <a:latin typeface="+mj-lt"/>
            </a:rPr>
            <a:t>Staub – Wo liegt die Herausforderung?</a:t>
          </a:r>
          <a:endParaRPr lang="de-DE" sz="2400" b="1" dirty="0">
            <a:latin typeface="+mj-lt"/>
          </a:endParaRPr>
        </a:p>
      </dgm:t>
    </dgm:pt>
    <dgm:pt modelId="{171B5926-A25D-4728-9D58-6660B91E921E}" type="parTrans" cxnId="{97042968-EA1A-455F-BA46-1056D162F346}">
      <dgm:prSet/>
      <dgm:spPr/>
      <dgm:t>
        <a:bodyPr/>
        <a:lstStyle/>
        <a:p>
          <a:endParaRPr lang="de-DE"/>
        </a:p>
      </dgm:t>
    </dgm:pt>
    <dgm:pt modelId="{99767E9C-0A13-4E17-B5C2-630A78B9A41E}" type="sibTrans" cxnId="{97042968-EA1A-455F-BA46-1056D162F346}">
      <dgm:prSet/>
      <dgm:spPr/>
      <dgm:t>
        <a:bodyPr/>
        <a:lstStyle/>
        <a:p>
          <a:endParaRPr lang="de-DE"/>
        </a:p>
      </dgm:t>
    </dgm:pt>
    <dgm:pt modelId="{5CCFDA43-B824-41C1-8FF9-1F68423BF331}" type="pres">
      <dgm:prSet presAssocID="{A1D8BDF2-2C9A-4A9E-A0BA-0481F91D7F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4FE8FDFA-CF1A-472D-BF62-00D19892DEED}" type="pres">
      <dgm:prSet presAssocID="{A1D8BDF2-2C9A-4A9E-A0BA-0481F91D7FDC}" presName="Name1" presStyleCnt="0"/>
      <dgm:spPr/>
    </dgm:pt>
    <dgm:pt modelId="{4C2B4743-BED8-4942-93E5-2EB633378E44}" type="pres">
      <dgm:prSet presAssocID="{A1D8BDF2-2C9A-4A9E-A0BA-0481F91D7FDC}" presName="cycle" presStyleCnt="0"/>
      <dgm:spPr/>
    </dgm:pt>
    <dgm:pt modelId="{48F9E176-4E98-4EDD-83AC-407FDABFEA36}" type="pres">
      <dgm:prSet presAssocID="{A1D8BDF2-2C9A-4A9E-A0BA-0481F91D7FDC}" presName="srcNode" presStyleLbl="node1" presStyleIdx="0" presStyleCnt="4"/>
      <dgm:spPr/>
    </dgm:pt>
    <dgm:pt modelId="{EB7BE718-ECD1-4D20-9409-02502DC09C4B}" type="pres">
      <dgm:prSet presAssocID="{A1D8BDF2-2C9A-4A9E-A0BA-0481F91D7FDC}" presName="conn" presStyleLbl="parChTrans1D2" presStyleIdx="0" presStyleCnt="1"/>
      <dgm:spPr/>
      <dgm:t>
        <a:bodyPr/>
        <a:lstStyle/>
        <a:p>
          <a:endParaRPr lang="de-DE"/>
        </a:p>
      </dgm:t>
    </dgm:pt>
    <dgm:pt modelId="{1904FB49-168E-46A5-8883-C0C0D9F3922B}" type="pres">
      <dgm:prSet presAssocID="{A1D8BDF2-2C9A-4A9E-A0BA-0481F91D7FDC}" presName="extraNode" presStyleLbl="node1" presStyleIdx="0" presStyleCnt="4"/>
      <dgm:spPr/>
    </dgm:pt>
    <dgm:pt modelId="{A85B4A94-2671-476C-9D7D-BA67DAC48231}" type="pres">
      <dgm:prSet presAssocID="{A1D8BDF2-2C9A-4A9E-A0BA-0481F91D7FDC}" presName="dstNode" presStyleLbl="node1" presStyleIdx="0" presStyleCnt="4"/>
      <dgm:spPr/>
    </dgm:pt>
    <dgm:pt modelId="{993EB575-BA0C-4111-A5C8-5CC2C1840FC5}" type="pres">
      <dgm:prSet presAssocID="{E1C10149-8940-4D72-B9F6-93DF0B874F5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339CFF3-2332-4A0B-9CA5-40BFD4608D23}" type="pres">
      <dgm:prSet presAssocID="{E1C10149-8940-4D72-B9F6-93DF0B874F57}" presName="accent_1" presStyleCnt="0"/>
      <dgm:spPr/>
    </dgm:pt>
    <dgm:pt modelId="{E95C14CA-D77E-4641-AD44-513B077D18F4}" type="pres">
      <dgm:prSet presAssocID="{E1C10149-8940-4D72-B9F6-93DF0B874F57}" presName="accentRepeatNode" presStyleLbl="solidFgAcc1" presStyleIdx="0" presStyleCnt="4"/>
      <dgm:spPr/>
    </dgm:pt>
    <dgm:pt modelId="{1B461743-1E85-47F3-8561-116CA44C35AB}" type="pres">
      <dgm:prSet presAssocID="{E0A1926E-179D-417B-8A1B-F1313FF6101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899388C-4904-4D9D-8384-BF686E864491}" type="pres">
      <dgm:prSet presAssocID="{E0A1926E-179D-417B-8A1B-F1313FF6101E}" presName="accent_2" presStyleCnt="0"/>
      <dgm:spPr/>
    </dgm:pt>
    <dgm:pt modelId="{4D2E8F9E-4A5A-403B-BF11-32C730FCAF2D}" type="pres">
      <dgm:prSet presAssocID="{E0A1926E-179D-417B-8A1B-F1313FF6101E}" presName="accentRepeatNode" presStyleLbl="solidFgAcc1" presStyleIdx="1" presStyleCnt="4"/>
      <dgm:spPr/>
    </dgm:pt>
    <dgm:pt modelId="{19985799-1CA8-4D31-99D6-00FB3CED0D59}" type="pres">
      <dgm:prSet presAssocID="{6C66A119-203C-4FF2-99CF-032CFE446FB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1D727A0-92C7-4D58-ABAF-5B6BBE9EC837}" type="pres">
      <dgm:prSet presAssocID="{6C66A119-203C-4FF2-99CF-032CFE446FBF}" presName="accent_3" presStyleCnt="0"/>
      <dgm:spPr/>
    </dgm:pt>
    <dgm:pt modelId="{CBEA2387-18B6-4269-9EF9-5D5451BB2418}" type="pres">
      <dgm:prSet presAssocID="{6C66A119-203C-4FF2-99CF-032CFE446FBF}" presName="accentRepeatNode" presStyleLbl="solidFgAcc1" presStyleIdx="2" presStyleCnt="4"/>
      <dgm:spPr/>
    </dgm:pt>
    <dgm:pt modelId="{FC064102-3C97-468C-8953-2C96BB5F2E1F}" type="pres">
      <dgm:prSet presAssocID="{A841CB88-DD03-4DE6-AB3A-8ED37E7EEE34}" presName="text_4" presStyleLbl="node1" presStyleIdx="3" presStyleCnt="4" custLinFactNeighborX="-543" custLinFactNeighborY="-569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D93AC7-D8AE-4260-8D6A-C321222C5084}" type="pres">
      <dgm:prSet presAssocID="{A841CB88-DD03-4DE6-AB3A-8ED37E7EEE34}" presName="accent_4" presStyleCnt="0"/>
      <dgm:spPr/>
    </dgm:pt>
    <dgm:pt modelId="{EDBD244B-8957-426E-87DF-EB00AC76F6EB}" type="pres">
      <dgm:prSet presAssocID="{A841CB88-DD03-4DE6-AB3A-8ED37E7EEE34}" presName="accentRepeatNode" presStyleLbl="solidFgAcc1" presStyleIdx="3" presStyleCnt="4"/>
      <dgm:spPr/>
    </dgm:pt>
  </dgm:ptLst>
  <dgm:cxnLst>
    <dgm:cxn modelId="{C6C9CA8B-DF51-4FA6-AC24-A5FBF7B42EEF}" type="presOf" srcId="{99767E9C-0A13-4E17-B5C2-630A78B9A41E}" destId="{EB7BE718-ECD1-4D20-9409-02502DC09C4B}" srcOrd="0" destOrd="0" presId="urn:microsoft.com/office/officeart/2008/layout/VerticalCurvedList"/>
    <dgm:cxn modelId="{97042968-EA1A-455F-BA46-1056D162F346}" srcId="{A1D8BDF2-2C9A-4A9E-A0BA-0481F91D7FDC}" destId="{E1C10149-8940-4D72-B9F6-93DF0B874F57}" srcOrd="0" destOrd="0" parTransId="{171B5926-A25D-4728-9D58-6660B91E921E}" sibTransId="{99767E9C-0A13-4E17-B5C2-630A78B9A41E}"/>
    <dgm:cxn modelId="{0381E8FF-21A2-467E-A716-9E45C6732C42}" srcId="{A1D8BDF2-2C9A-4A9E-A0BA-0481F91D7FDC}" destId="{A841CB88-DD03-4DE6-AB3A-8ED37E7EEE34}" srcOrd="3" destOrd="0" parTransId="{9BAE0772-7823-4D31-B417-60EAE034051A}" sibTransId="{8E1D3E6D-3515-4BFD-807F-108A2B2639C4}"/>
    <dgm:cxn modelId="{4D225250-EBBA-4CCA-8C3B-EB9397D8374C}" srcId="{A1D8BDF2-2C9A-4A9E-A0BA-0481F91D7FDC}" destId="{E0A1926E-179D-417B-8A1B-F1313FF6101E}" srcOrd="1" destOrd="0" parTransId="{23DC4687-C6A6-4DE6-A0C2-3FC362C9139D}" sibTransId="{67145863-FB6E-469E-AF88-92E324F9F0E5}"/>
    <dgm:cxn modelId="{24FB8661-93EC-4505-B63F-8340676DA5BB}" type="presOf" srcId="{E0A1926E-179D-417B-8A1B-F1313FF6101E}" destId="{1B461743-1E85-47F3-8561-116CA44C35AB}" srcOrd="0" destOrd="0" presId="urn:microsoft.com/office/officeart/2008/layout/VerticalCurvedList"/>
    <dgm:cxn modelId="{66411420-743D-4F7D-8FFB-B314B9BC1AB8}" type="presOf" srcId="{6C66A119-203C-4FF2-99CF-032CFE446FBF}" destId="{19985799-1CA8-4D31-99D6-00FB3CED0D59}" srcOrd="0" destOrd="0" presId="urn:microsoft.com/office/officeart/2008/layout/VerticalCurvedList"/>
    <dgm:cxn modelId="{53467A9E-0A5D-4D45-B8E9-50B1AFD46555}" srcId="{A1D8BDF2-2C9A-4A9E-A0BA-0481F91D7FDC}" destId="{6C66A119-203C-4FF2-99CF-032CFE446FBF}" srcOrd="2" destOrd="0" parTransId="{B8B9C2F6-4C49-4115-B538-6B8548149CC1}" sibTransId="{9B62415F-3A60-4723-9F03-C1364529A383}"/>
    <dgm:cxn modelId="{C06B031A-043C-4E69-AFF2-C2441937D94A}" type="presOf" srcId="{A1D8BDF2-2C9A-4A9E-A0BA-0481F91D7FDC}" destId="{5CCFDA43-B824-41C1-8FF9-1F68423BF331}" srcOrd="0" destOrd="0" presId="urn:microsoft.com/office/officeart/2008/layout/VerticalCurvedList"/>
    <dgm:cxn modelId="{C1647B1C-F9CD-426A-8793-01CA825D188C}" type="presOf" srcId="{E1C10149-8940-4D72-B9F6-93DF0B874F57}" destId="{993EB575-BA0C-4111-A5C8-5CC2C1840FC5}" srcOrd="0" destOrd="0" presId="urn:microsoft.com/office/officeart/2008/layout/VerticalCurvedList"/>
    <dgm:cxn modelId="{581C98E2-50A8-4292-AE55-C58963393F8B}" type="presOf" srcId="{A841CB88-DD03-4DE6-AB3A-8ED37E7EEE34}" destId="{FC064102-3C97-468C-8953-2C96BB5F2E1F}" srcOrd="0" destOrd="0" presId="urn:microsoft.com/office/officeart/2008/layout/VerticalCurvedList"/>
    <dgm:cxn modelId="{C12741A7-284C-410A-A0EC-959918823975}" type="presParOf" srcId="{5CCFDA43-B824-41C1-8FF9-1F68423BF331}" destId="{4FE8FDFA-CF1A-472D-BF62-00D19892DEED}" srcOrd="0" destOrd="0" presId="urn:microsoft.com/office/officeart/2008/layout/VerticalCurvedList"/>
    <dgm:cxn modelId="{BBF08CDB-D84E-4A9D-8F92-7BA35CC955F5}" type="presParOf" srcId="{4FE8FDFA-CF1A-472D-BF62-00D19892DEED}" destId="{4C2B4743-BED8-4942-93E5-2EB633378E44}" srcOrd="0" destOrd="0" presId="urn:microsoft.com/office/officeart/2008/layout/VerticalCurvedList"/>
    <dgm:cxn modelId="{B5779D75-9CD0-476A-B810-9286D47B2B33}" type="presParOf" srcId="{4C2B4743-BED8-4942-93E5-2EB633378E44}" destId="{48F9E176-4E98-4EDD-83AC-407FDABFEA36}" srcOrd="0" destOrd="0" presId="urn:microsoft.com/office/officeart/2008/layout/VerticalCurvedList"/>
    <dgm:cxn modelId="{C6EE0092-042B-4402-B64D-0C9EE3C21CD9}" type="presParOf" srcId="{4C2B4743-BED8-4942-93E5-2EB633378E44}" destId="{EB7BE718-ECD1-4D20-9409-02502DC09C4B}" srcOrd="1" destOrd="0" presId="urn:microsoft.com/office/officeart/2008/layout/VerticalCurvedList"/>
    <dgm:cxn modelId="{D5111224-57C5-4032-ABF1-E96692E1F562}" type="presParOf" srcId="{4C2B4743-BED8-4942-93E5-2EB633378E44}" destId="{1904FB49-168E-46A5-8883-C0C0D9F3922B}" srcOrd="2" destOrd="0" presId="urn:microsoft.com/office/officeart/2008/layout/VerticalCurvedList"/>
    <dgm:cxn modelId="{26AA795D-B86B-4305-AD93-7CFD943BD8FB}" type="presParOf" srcId="{4C2B4743-BED8-4942-93E5-2EB633378E44}" destId="{A85B4A94-2671-476C-9D7D-BA67DAC48231}" srcOrd="3" destOrd="0" presId="urn:microsoft.com/office/officeart/2008/layout/VerticalCurvedList"/>
    <dgm:cxn modelId="{6B27E3D0-BEE1-49A2-A20C-D8584A5E178F}" type="presParOf" srcId="{4FE8FDFA-CF1A-472D-BF62-00D19892DEED}" destId="{993EB575-BA0C-4111-A5C8-5CC2C1840FC5}" srcOrd="1" destOrd="0" presId="urn:microsoft.com/office/officeart/2008/layout/VerticalCurvedList"/>
    <dgm:cxn modelId="{5BDBB130-101F-48E1-B6CC-8144A1F2260A}" type="presParOf" srcId="{4FE8FDFA-CF1A-472D-BF62-00D19892DEED}" destId="{9339CFF3-2332-4A0B-9CA5-40BFD4608D23}" srcOrd="2" destOrd="0" presId="urn:microsoft.com/office/officeart/2008/layout/VerticalCurvedList"/>
    <dgm:cxn modelId="{A18084E6-56A5-4085-A679-F92D1308BE7B}" type="presParOf" srcId="{9339CFF3-2332-4A0B-9CA5-40BFD4608D23}" destId="{E95C14CA-D77E-4641-AD44-513B077D18F4}" srcOrd="0" destOrd="0" presId="urn:microsoft.com/office/officeart/2008/layout/VerticalCurvedList"/>
    <dgm:cxn modelId="{22BA6BDA-43C8-448C-8592-439D23C56AE1}" type="presParOf" srcId="{4FE8FDFA-CF1A-472D-BF62-00D19892DEED}" destId="{1B461743-1E85-47F3-8561-116CA44C35AB}" srcOrd="3" destOrd="0" presId="urn:microsoft.com/office/officeart/2008/layout/VerticalCurvedList"/>
    <dgm:cxn modelId="{15E244EF-DD41-4B38-85C8-7E138921C4A7}" type="presParOf" srcId="{4FE8FDFA-CF1A-472D-BF62-00D19892DEED}" destId="{B899388C-4904-4D9D-8384-BF686E864491}" srcOrd="4" destOrd="0" presId="urn:microsoft.com/office/officeart/2008/layout/VerticalCurvedList"/>
    <dgm:cxn modelId="{59AB89AC-21E2-4F61-990D-8FE1D06BE8F1}" type="presParOf" srcId="{B899388C-4904-4D9D-8384-BF686E864491}" destId="{4D2E8F9E-4A5A-403B-BF11-32C730FCAF2D}" srcOrd="0" destOrd="0" presId="urn:microsoft.com/office/officeart/2008/layout/VerticalCurvedList"/>
    <dgm:cxn modelId="{36B6AF2C-C69B-4C10-9C48-3BDC82559E72}" type="presParOf" srcId="{4FE8FDFA-CF1A-472D-BF62-00D19892DEED}" destId="{19985799-1CA8-4D31-99D6-00FB3CED0D59}" srcOrd="5" destOrd="0" presId="urn:microsoft.com/office/officeart/2008/layout/VerticalCurvedList"/>
    <dgm:cxn modelId="{98152A9C-E903-4103-9C2C-C4A185A31C4B}" type="presParOf" srcId="{4FE8FDFA-CF1A-472D-BF62-00D19892DEED}" destId="{81D727A0-92C7-4D58-ABAF-5B6BBE9EC837}" srcOrd="6" destOrd="0" presId="urn:microsoft.com/office/officeart/2008/layout/VerticalCurvedList"/>
    <dgm:cxn modelId="{AAEA7E38-E8F8-4C42-950E-FDD32D04F766}" type="presParOf" srcId="{81D727A0-92C7-4D58-ABAF-5B6BBE9EC837}" destId="{CBEA2387-18B6-4269-9EF9-5D5451BB2418}" srcOrd="0" destOrd="0" presId="urn:microsoft.com/office/officeart/2008/layout/VerticalCurvedList"/>
    <dgm:cxn modelId="{4404E04F-EF2F-4407-8A93-3AA2EC487832}" type="presParOf" srcId="{4FE8FDFA-CF1A-472D-BF62-00D19892DEED}" destId="{FC064102-3C97-468C-8953-2C96BB5F2E1F}" srcOrd="7" destOrd="0" presId="urn:microsoft.com/office/officeart/2008/layout/VerticalCurvedList"/>
    <dgm:cxn modelId="{745EB984-1AC2-43C5-9867-4BAFFA964ED8}" type="presParOf" srcId="{4FE8FDFA-CF1A-472D-BF62-00D19892DEED}" destId="{9FD93AC7-D8AE-4260-8D6A-C321222C5084}" srcOrd="8" destOrd="0" presId="urn:microsoft.com/office/officeart/2008/layout/VerticalCurvedList"/>
    <dgm:cxn modelId="{C2C14E13-05DA-48A7-80BE-CC8BC5F93E3F}" type="presParOf" srcId="{9FD93AC7-D8AE-4260-8D6A-C321222C5084}" destId="{EDBD244B-8957-426E-87DF-EB00AC76F6E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E718-ECD1-4D20-9409-02502DC09C4B}">
      <dsp:nvSpPr>
        <dsp:cNvPr id="0" name=""/>
        <dsp:cNvSpPr/>
      </dsp:nvSpPr>
      <dsp:spPr>
        <a:xfrm>
          <a:off x="-6114158" y="-935461"/>
          <a:ext cx="7278255" cy="7278255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EB575-BA0C-4111-A5C8-5CC2C1840FC5}">
      <dsp:nvSpPr>
        <dsp:cNvPr id="0" name=""/>
        <dsp:cNvSpPr/>
      </dsp:nvSpPr>
      <dsp:spPr>
        <a:xfrm>
          <a:off x="609246" y="415715"/>
          <a:ext cx="9255153" cy="831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29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latin typeface="+mj-lt"/>
            </a:rPr>
            <a:t>Staub – Wo liegt die Herausforderung?</a:t>
          </a:r>
          <a:endParaRPr lang="de-DE" sz="2400" b="1" kern="1200" dirty="0">
            <a:latin typeface="+mj-lt"/>
          </a:endParaRPr>
        </a:p>
      </dsp:txBody>
      <dsp:txXfrm>
        <a:off x="609246" y="415715"/>
        <a:ext cx="9255153" cy="831864"/>
      </dsp:txXfrm>
    </dsp:sp>
    <dsp:sp modelId="{E95C14CA-D77E-4641-AD44-513B077D18F4}">
      <dsp:nvSpPr>
        <dsp:cNvPr id="0" name=""/>
        <dsp:cNvSpPr/>
      </dsp:nvSpPr>
      <dsp:spPr>
        <a:xfrm>
          <a:off x="89331" y="311732"/>
          <a:ext cx="1039830" cy="1039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61743-1E85-47F3-8561-116CA44C35AB}">
      <dsp:nvSpPr>
        <dsp:cNvPr id="0" name=""/>
        <dsp:cNvSpPr/>
      </dsp:nvSpPr>
      <dsp:spPr>
        <a:xfrm>
          <a:off x="1086173" y="1663728"/>
          <a:ext cx="8778226" cy="831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29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/>
            <a:t>Absenkung des AGW für A-Staub</a:t>
          </a:r>
          <a:endParaRPr lang="de-DE" sz="2400" b="1" kern="1200" dirty="0"/>
        </a:p>
      </dsp:txBody>
      <dsp:txXfrm>
        <a:off x="1086173" y="1663728"/>
        <a:ext cx="8778226" cy="831864"/>
      </dsp:txXfrm>
    </dsp:sp>
    <dsp:sp modelId="{4D2E8F9E-4A5A-403B-BF11-32C730FCAF2D}">
      <dsp:nvSpPr>
        <dsp:cNvPr id="0" name=""/>
        <dsp:cNvSpPr/>
      </dsp:nvSpPr>
      <dsp:spPr>
        <a:xfrm>
          <a:off x="566258" y="1559745"/>
          <a:ext cx="1039830" cy="1039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85799-1CA8-4D31-99D6-00FB3CED0D59}">
      <dsp:nvSpPr>
        <dsp:cNvPr id="0" name=""/>
        <dsp:cNvSpPr/>
      </dsp:nvSpPr>
      <dsp:spPr>
        <a:xfrm>
          <a:off x="1086173" y="2911740"/>
          <a:ext cx="8778226" cy="831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29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latin typeface="+mj-lt"/>
            </a:rPr>
            <a:t>Vorgehensweise</a:t>
          </a:r>
          <a:r>
            <a:rPr lang="de-DE" sz="2800" b="1" kern="1200" dirty="0" smtClean="0">
              <a:latin typeface="+mj-lt"/>
            </a:rPr>
            <a:t> der BG BAU</a:t>
          </a:r>
          <a:endParaRPr lang="de-DE" sz="2800" b="1" kern="1200" dirty="0"/>
        </a:p>
      </dsp:txBody>
      <dsp:txXfrm>
        <a:off x="1086173" y="2911740"/>
        <a:ext cx="8778226" cy="831864"/>
      </dsp:txXfrm>
    </dsp:sp>
    <dsp:sp modelId="{CBEA2387-18B6-4269-9EF9-5D5451BB2418}">
      <dsp:nvSpPr>
        <dsp:cNvPr id="0" name=""/>
        <dsp:cNvSpPr/>
      </dsp:nvSpPr>
      <dsp:spPr>
        <a:xfrm>
          <a:off x="566258" y="2807757"/>
          <a:ext cx="1039830" cy="1039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64102-3C97-468C-8953-2C96BB5F2E1F}">
      <dsp:nvSpPr>
        <dsp:cNvPr id="0" name=""/>
        <dsp:cNvSpPr/>
      </dsp:nvSpPr>
      <dsp:spPr>
        <a:xfrm>
          <a:off x="558991" y="4112353"/>
          <a:ext cx="9255153" cy="831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29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 smtClean="0">
              <a:latin typeface="+mj-lt"/>
            </a:rPr>
            <a:t>Aktionsprogramm „Staubminimierung beim Bauen“</a:t>
          </a:r>
          <a:endParaRPr lang="de-DE" sz="2400" b="1" kern="1200" dirty="0">
            <a:latin typeface="+mj-lt"/>
          </a:endParaRPr>
        </a:p>
      </dsp:txBody>
      <dsp:txXfrm>
        <a:off x="558991" y="4112353"/>
        <a:ext cx="9255153" cy="831864"/>
      </dsp:txXfrm>
    </dsp:sp>
    <dsp:sp modelId="{EDBD244B-8957-426E-87DF-EB00AC76F6EB}">
      <dsp:nvSpPr>
        <dsp:cNvPr id="0" name=""/>
        <dsp:cNvSpPr/>
      </dsp:nvSpPr>
      <dsp:spPr>
        <a:xfrm>
          <a:off x="89331" y="4055770"/>
          <a:ext cx="1039830" cy="10398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6957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</a:defRPr>
            </a:lvl1pPr>
          </a:lstStyle>
          <a:p>
            <a:r>
              <a:rPr lang="de-DE" altLang="de-DE" dirty="0" smtClean="0"/>
              <a:t>Staub auf Baustellen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sz="1200" b="0" dirty="0" smtClean="0"/>
              <a:t>Neue Regelungen und die Umsetzung in die Praxis</a:t>
            </a:r>
            <a:endParaRPr lang="de-DE" altLang="de-DE" b="0" dirty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</a:defRPr>
            </a:lvl1pPr>
          </a:lstStyle>
          <a:p>
            <a:r>
              <a:rPr lang="de-DE" altLang="de-DE" sz="1200" dirty="0"/>
              <a:t>Essen, </a:t>
            </a:r>
            <a:r>
              <a:rPr lang="de-DE" altLang="de-DE" sz="1200" dirty="0" smtClean="0"/>
              <a:t>10. November 2016</a:t>
            </a:r>
            <a:endParaRPr lang="de-DE" altLang="de-DE" sz="1200" dirty="0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</a:defRPr>
            </a:lvl1pPr>
          </a:lstStyle>
          <a:p>
            <a:fld id="{867E4097-031F-4158-B69D-EC977333A35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3452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9150" y="768350"/>
            <a:ext cx="54610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solidFill>
                  <a:schemeClr val="tx1"/>
                </a:solidFill>
              </a:defRPr>
            </a:lvl1pPr>
          </a:lstStyle>
          <a:p>
            <a:fld id="{19E97831-ED7F-487C-BE8C-5C83363FAA8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83881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07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14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21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29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365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33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08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82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800" b="1">
                <a:solidFill>
                  <a:srgbClr val="555555"/>
                </a:solidFill>
                <a:latin typeface="Arial" charset="0"/>
              </a:defRPr>
            </a:lvl1pPr>
            <a:lvl2pPr marL="742950" indent="-285750" defTabSz="990600">
              <a:defRPr sz="2800" b="1">
                <a:solidFill>
                  <a:srgbClr val="555555"/>
                </a:solidFill>
                <a:latin typeface="Arial" charset="0"/>
              </a:defRPr>
            </a:lvl2pPr>
            <a:lvl3pPr marL="1143000" indent="-228600" defTabSz="990600">
              <a:defRPr sz="2800" b="1">
                <a:solidFill>
                  <a:srgbClr val="555555"/>
                </a:solidFill>
                <a:latin typeface="Arial" charset="0"/>
              </a:defRPr>
            </a:lvl3pPr>
            <a:lvl4pPr marL="1600200" indent="-228600" defTabSz="990600">
              <a:defRPr sz="2800" b="1">
                <a:solidFill>
                  <a:srgbClr val="555555"/>
                </a:solidFill>
                <a:latin typeface="Arial" charset="0"/>
              </a:defRPr>
            </a:lvl4pPr>
            <a:lvl5pPr marL="2057400" indent="-228600" defTabSz="990600">
              <a:defRPr sz="2800" b="1">
                <a:solidFill>
                  <a:srgbClr val="555555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9pPr>
          </a:lstStyle>
          <a:p>
            <a:fld id="{1A5C8368-98FA-45EF-9F8B-2EFF898B88B6}" type="slidenum">
              <a:rPr lang="de-DE" altLang="de-DE" sz="1300" b="0">
                <a:solidFill>
                  <a:prstClr val="black"/>
                </a:solidFill>
              </a:rPr>
              <a:pPr/>
              <a:t>3</a:t>
            </a:fld>
            <a:endParaRPr lang="de-DE" altLang="de-DE" sz="13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19150" y="768350"/>
            <a:ext cx="54610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9A8E2-DEED-4AB4-997B-3E4D69F48A7A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55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3BC588-6B40-42F3-A248-18CEA11BBD27}" type="slidenum">
              <a:rPr lang="de-DE" altLang="de-DE"/>
              <a:pPr/>
              <a:t>30</a:t>
            </a:fld>
            <a:endParaRPr lang="de-DE" altLang="de-DE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9150" y="768350"/>
            <a:ext cx="5461000" cy="3836988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01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9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608" eaLnBrk="0" hangingPunct="0">
              <a:defRPr sz="1800">
                <a:solidFill>
                  <a:srgbClr val="555555"/>
                </a:solidFill>
              </a:defRPr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50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608" eaLnBrk="0" hangingPunct="0">
              <a:defRPr sz="2000">
                <a:solidFill>
                  <a:srgbClr val="555555"/>
                </a:solidFill>
              </a:defRPr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65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65" y="3548064"/>
            <a:ext cx="6894513" cy="4154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pic>
        <p:nvPicPr>
          <p:cNvPr id="50203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78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A4213F1C-5420-426B-9D3B-C1F1E9D56A3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69126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5F7D37AE-2BE0-47AD-B08F-D2C59C939617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487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4"/>
            <a:ext cx="3398837" cy="6600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4" y="288929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9" indent="0">
              <a:buNone/>
              <a:defRPr sz="900"/>
            </a:lvl6pPr>
            <a:lvl7pPr marL="2742982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39912C1-F31E-4A6A-9712-DCEBCEBB27A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57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48"/>
            <a:ext cx="6197600" cy="3522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984885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700"/>
            </a:lvl2pPr>
            <a:lvl3pPr marL="914327" indent="0">
              <a:buNone/>
              <a:defRPr sz="2400"/>
            </a:lvl3pPr>
            <a:lvl4pPr marL="1371490" indent="0">
              <a:buNone/>
              <a:defRPr sz="2000"/>
            </a:lvl4pPr>
            <a:lvl5pPr marL="1828654" indent="0">
              <a:buNone/>
              <a:defRPr sz="2000"/>
            </a:lvl5pPr>
            <a:lvl6pPr marL="2285819" indent="0">
              <a:buNone/>
              <a:defRPr sz="2000"/>
            </a:lvl6pPr>
            <a:lvl7pPr marL="2742982" indent="0">
              <a:buNone/>
              <a:defRPr sz="2000"/>
            </a:lvl7pPr>
            <a:lvl8pPr marL="3200145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9" indent="0">
              <a:buNone/>
              <a:defRPr sz="900"/>
            </a:lvl6pPr>
            <a:lvl7pPr marL="2742982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71E94E3C-D0E6-4285-BCA5-516D9AEAE61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861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67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425F02D1-0338-4B11-8F8D-48E091D9187B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79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2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63" y="1398592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333EBE67-2186-4161-A65D-3D833AEBBA2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687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 durch Klicken hinzufügen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29.11.2017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Basisvortrag Staub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</a:t>
            </a:r>
            <a:r>
              <a:rPr lang="de-DE" sz="1600" smtClean="0"/>
              <a:t> </a:t>
            </a:r>
            <a:fld id="{975839D7-A197-4130-ADAE-39F4E58B384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68799" y="2178003"/>
            <a:ext cx="9259201" cy="1532727"/>
          </a:xfrm>
        </p:spPr>
        <p:txBody>
          <a:bodyPr/>
          <a:lstStyle>
            <a:lvl1pPr>
              <a:defRPr baseline="0"/>
            </a:lvl1pPr>
            <a:lvl4pPr>
              <a:defRPr baseline="0"/>
            </a:lvl4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825845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317401" y="2253715"/>
            <a:ext cx="7239190" cy="1555096"/>
          </a:xfrm>
        </p:spPr>
        <p:txBody>
          <a:bodyPr lIns="0" tIns="0" rIns="0" bIns="0">
            <a:noAutofit/>
          </a:bodyPr>
          <a:lstStyle>
            <a:lvl1pPr>
              <a:defRPr sz="3700"/>
            </a:lvl1pPr>
          </a:lstStyle>
          <a:p>
            <a:r>
              <a:rPr lang="de-DE" dirty="0" smtClean="0"/>
              <a:t>Titel bearbeiten 34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317402" y="4111096"/>
            <a:ext cx="7241711" cy="17254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100">
                <a:solidFill>
                  <a:schemeClr val="accent1"/>
                </a:solidFill>
              </a:defRPr>
            </a:lvl1pPr>
            <a:lvl2pPr marL="502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9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4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9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bearbeiten 28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1"/>
          <a:stretch/>
        </p:blipFill>
        <p:spPr bwMode="auto">
          <a:xfrm>
            <a:off x="1" y="5912692"/>
            <a:ext cx="10331451" cy="101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2318159" y="6750618"/>
            <a:ext cx="6346005" cy="380833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17402" y="5912692"/>
            <a:ext cx="7241711" cy="76175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>
                <a:solidFill>
                  <a:schemeClr val="accent1"/>
                </a:solidFill>
              </a:defRPr>
            </a:lvl1pPr>
          </a:lstStyle>
          <a:p>
            <a:r>
              <a:rPr lang="de-DE" smtClean="0">
                <a:solidFill>
                  <a:srgbClr val="555555"/>
                </a:solidFill>
              </a:rPr>
              <a:t>Basisvortrag Staub</a:t>
            </a:r>
            <a:endParaRPr lang="de-DE" dirty="0">
              <a:solidFill>
                <a:srgbClr val="555555"/>
              </a:solidFill>
            </a:endParaRPr>
          </a:p>
        </p:txBody>
      </p:sp>
      <p:pic>
        <p:nvPicPr>
          <p:cNvPr id="10" name="Grafik 9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331450" cy="1903507"/>
          </a:xfrm>
          <a:prstGeom prst="rect">
            <a:avLst/>
          </a:prstGeom>
        </p:spPr>
      </p:pic>
      <p:pic>
        <p:nvPicPr>
          <p:cNvPr id="8" name="Grafik 7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331450" cy="1903507"/>
          </a:xfrm>
          <a:prstGeom prst="rect">
            <a:avLst/>
          </a:prstGeom>
        </p:spPr>
      </p:pic>
      <p:pic>
        <p:nvPicPr>
          <p:cNvPr id="11" name="Grafik 10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331450" cy="1903507"/>
          </a:xfrm>
          <a:prstGeom prst="rect">
            <a:avLst/>
          </a:prstGeom>
        </p:spPr>
      </p:pic>
      <p:pic>
        <p:nvPicPr>
          <p:cNvPr id="13" name="Grafik 12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331450" cy="1903507"/>
          </a:xfrm>
          <a:prstGeom prst="rect">
            <a:avLst/>
          </a:prstGeom>
        </p:spPr>
      </p:pic>
      <p:pic>
        <p:nvPicPr>
          <p:cNvPr id="14" name="Grafik 13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331450" cy="1903507"/>
          </a:xfrm>
          <a:prstGeom prst="rect">
            <a:avLst/>
          </a:prstGeom>
        </p:spPr>
      </p:pic>
      <p:pic>
        <p:nvPicPr>
          <p:cNvPr id="15" name="Grafik 14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331450" cy="1903507"/>
          </a:xfrm>
          <a:prstGeom prst="rect">
            <a:avLst/>
          </a:prstGeom>
        </p:spPr>
      </p:pic>
      <p:pic>
        <p:nvPicPr>
          <p:cNvPr id="16" name="Grafik 15" descr="01-PPT BG-BAU-Tite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331450" cy="1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3" y="1037483"/>
            <a:ext cx="9298305" cy="99016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573" y="1951585"/>
            <a:ext cx="9298305" cy="4570000"/>
          </a:xfrm>
        </p:spPr>
        <p:txBody>
          <a:bodyPr/>
          <a:lstStyle>
            <a:lvl1pPr>
              <a:defRPr b="0"/>
            </a:lvl1pPr>
            <a:lvl2pPr>
              <a:defRPr sz="2400"/>
            </a:lvl2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9129" y="5160805"/>
            <a:ext cx="9285749" cy="59953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DE" dirty="0" smtClean="0"/>
              <a:t>Titel bearbeiten 20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529129" y="1266008"/>
            <a:ext cx="9285749" cy="3735153"/>
          </a:xfrm>
        </p:spPr>
        <p:txBody>
          <a:bodyPr/>
          <a:lstStyle>
            <a:lvl1pPr marL="0" indent="0">
              <a:buNone/>
              <a:defRPr sz="3500"/>
            </a:lvl1pPr>
            <a:lvl2pPr marL="502463" indent="0">
              <a:buNone/>
              <a:defRPr sz="3100"/>
            </a:lvl2pPr>
            <a:lvl3pPr marL="1004926" indent="0">
              <a:buNone/>
              <a:defRPr sz="2600"/>
            </a:lvl3pPr>
            <a:lvl4pPr marL="1507388" indent="0">
              <a:buNone/>
              <a:defRPr sz="2200"/>
            </a:lvl4pPr>
            <a:lvl5pPr marL="2009851" indent="0">
              <a:buNone/>
              <a:defRPr sz="2200"/>
            </a:lvl5pPr>
            <a:lvl6pPr marL="2512314" indent="0">
              <a:buNone/>
              <a:defRPr sz="2200"/>
            </a:lvl6pPr>
            <a:lvl7pPr marL="3014777" indent="0">
              <a:buNone/>
              <a:defRPr sz="2200"/>
            </a:lvl7pPr>
            <a:lvl8pPr marL="3517240" indent="0">
              <a:buNone/>
              <a:defRPr sz="2200"/>
            </a:lvl8pPr>
            <a:lvl9pPr marL="4019702" indent="0">
              <a:buNone/>
              <a:defRPr sz="2200"/>
            </a:lvl9pPr>
          </a:lstStyle>
          <a:p>
            <a:r>
              <a:rPr lang="de-DE" dirty="0" smtClean="0"/>
              <a:t>Bild durch Doppelklick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529129" y="5836517"/>
            <a:ext cx="9285749" cy="69287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502463" indent="0">
              <a:buNone/>
              <a:defRPr sz="1300"/>
            </a:lvl2pPr>
            <a:lvl3pPr marL="1004926" indent="0">
              <a:buNone/>
              <a:defRPr sz="1100"/>
            </a:lvl3pPr>
            <a:lvl4pPr marL="1507388" indent="0">
              <a:buNone/>
              <a:defRPr sz="1000"/>
            </a:lvl4pPr>
            <a:lvl5pPr marL="2009851" indent="0">
              <a:buNone/>
              <a:defRPr sz="1000"/>
            </a:lvl5pPr>
            <a:lvl6pPr marL="2512314" indent="0">
              <a:buNone/>
              <a:defRPr sz="1000"/>
            </a:lvl6pPr>
            <a:lvl7pPr marL="3014777" indent="0">
              <a:buNone/>
              <a:defRPr sz="1000"/>
            </a:lvl7pPr>
            <a:lvl8pPr marL="3517240" indent="0">
              <a:buNone/>
              <a:defRPr sz="1000"/>
            </a:lvl8pPr>
            <a:lvl9pPr marL="4019702" indent="0">
              <a:buNone/>
              <a:defRPr sz="1000"/>
            </a:lvl9pPr>
          </a:lstStyle>
          <a:p>
            <a:pPr lvl="0"/>
            <a:r>
              <a:rPr lang="de-DE" dirty="0" smtClean="0"/>
              <a:t>Text bearbeiten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3" y="1037849"/>
            <a:ext cx="9298305" cy="990167"/>
          </a:xfrm>
        </p:spPr>
        <p:txBody>
          <a:bodyPr anchor="ctr"/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6573" y="1951585"/>
            <a:ext cx="4474250" cy="45291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328443" y="1951585"/>
            <a:ext cx="4474250" cy="45291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3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5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75" y="1398595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2A486E47-9C4C-454A-8448-02D5E31C3A0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50317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3" y="1037849"/>
            <a:ext cx="9298305" cy="990167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Gegenüberstellung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16573" y="1951586"/>
            <a:ext cx="4486434" cy="533225"/>
          </a:xfrm>
        </p:spPr>
        <p:txBody>
          <a:bodyPr lIns="0" tIns="0" rIns="0" bIns="0" anchor="ctr" anchorCtr="0"/>
          <a:lstStyle>
            <a:lvl1pPr marL="0" indent="0">
              <a:buNone/>
              <a:defRPr sz="2600" b="1" baseline="0"/>
            </a:lvl1pPr>
            <a:lvl2pPr marL="502463" indent="0">
              <a:buNone/>
              <a:defRPr sz="2200" b="1"/>
            </a:lvl2pPr>
            <a:lvl3pPr marL="1004926" indent="0">
              <a:buNone/>
              <a:defRPr sz="2000" b="1"/>
            </a:lvl3pPr>
            <a:lvl4pPr marL="1507388" indent="0">
              <a:buNone/>
              <a:defRPr sz="1800" b="1"/>
            </a:lvl4pPr>
            <a:lvl5pPr marL="2009851" indent="0">
              <a:buNone/>
              <a:defRPr sz="1800" b="1"/>
            </a:lvl5pPr>
            <a:lvl6pPr marL="2512314" indent="0">
              <a:buNone/>
              <a:defRPr sz="1800" b="1"/>
            </a:lvl6pPr>
            <a:lvl7pPr marL="3014777" indent="0">
              <a:buNone/>
              <a:defRPr sz="1800" b="1"/>
            </a:lvl7pPr>
            <a:lvl8pPr marL="3517240" indent="0">
              <a:buNone/>
              <a:defRPr sz="1800" b="1"/>
            </a:lvl8pPr>
            <a:lvl9pPr marL="4019702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1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6573" y="2560987"/>
            <a:ext cx="4474250" cy="3919700"/>
          </a:xfrm>
        </p:spPr>
        <p:txBody>
          <a:bodyPr lIns="0" tIns="0" rIns="0" bIns="0"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5328443" y="1951585"/>
            <a:ext cx="4483492" cy="533225"/>
          </a:xfrm>
        </p:spPr>
        <p:txBody>
          <a:bodyPr lIns="0" tIns="0" rIns="0" bIns="0" anchor="ctr" anchorCtr="0"/>
          <a:lstStyle>
            <a:lvl1pPr marL="0" indent="0">
              <a:buNone/>
              <a:defRPr sz="2600" b="1"/>
            </a:lvl1pPr>
            <a:lvl2pPr marL="502463" indent="0">
              <a:buNone/>
              <a:defRPr sz="2200" b="1"/>
            </a:lvl2pPr>
            <a:lvl3pPr marL="1004926" indent="0">
              <a:buNone/>
              <a:defRPr sz="2000" b="1"/>
            </a:lvl3pPr>
            <a:lvl4pPr marL="1507388" indent="0">
              <a:buNone/>
              <a:defRPr sz="1800" b="1"/>
            </a:lvl4pPr>
            <a:lvl5pPr marL="2009851" indent="0">
              <a:buNone/>
              <a:defRPr sz="1800" b="1"/>
            </a:lvl5pPr>
            <a:lvl6pPr marL="2512314" indent="0">
              <a:buNone/>
              <a:defRPr sz="1800" b="1"/>
            </a:lvl6pPr>
            <a:lvl7pPr marL="3014777" indent="0">
              <a:buNone/>
              <a:defRPr sz="1800" b="1"/>
            </a:lvl7pPr>
            <a:lvl8pPr marL="3517240" indent="0">
              <a:buNone/>
              <a:defRPr sz="1800" b="1"/>
            </a:lvl8pPr>
            <a:lvl9pPr marL="4019702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2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5328443" y="2560985"/>
            <a:ext cx="4474250" cy="3919700"/>
          </a:xfrm>
        </p:spPr>
        <p:txBody>
          <a:bodyPr lIns="0" tIns="0" rIns="0" bIns="0"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5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_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3" y="1037483"/>
            <a:ext cx="9298305" cy="990167"/>
          </a:xfrm>
        </p:spPr>
        <p:txBody>
          <a:bodyPr lIns="0" tIns="0" rIns="0" bIns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Gegenüberstellung farbig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16573" y="1951586"/>
            <a:ext cx="4486434" cy="533225"/>
          </a:xfrm>
          <a:solidFill>
            <a:srgbClr val="00499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 lIns="0" tIns="0" rIns="0" bIns="0" anchor="ctr" anchorCtr="0"/>
          <a:lstStyle>
            <a:lvl1pPr marL="79128" indent="0">
              <a:buNone/>
              <a:defRPr sz="2600" b="1" baseline="0">
                <a:solidFill>
                  <a:schemeClr val="bg1"/>
                </a:solidFill>
              </a:defRPr>
            </a:lvl1pPr>
            <a:lvl2pPr marL="502463" indent="0">
              <a:buNone/>
              <a:defRPr sz="2200" b="1"/>
            </a:lvl2pPr>
            <a:lvl3pPr marL="1004926" indent="0">
              <a:buNone/>
              <a:defRPr sz="2000" b="1"/>
            </a:lvl3pPr>
            <a:lvl4pPr marL="1507388" indent="0">
              <a:buNone/>
              <a:defRPr sz="1800" b="1"/>
            </a:lvl4pPr>
            <a:lvl5pPr marL="2009851" indent="0">
              <a:buNone/>
              <a:defRPr sz="1800" b="1"/>
            </a:lvl5pPr>
            <a:lvl6pPr marL="2512314" indent="0">
              <a:buNone/>
              <a:defRPr sz="1800" b="1"/>
            </a:lvl6pPr>
            <a:lvl7pPr marL="3014777" indent="0">
              <a:buNone/>
              <a:defRPr sz="1800" b="1"/>
            </a:lvl7pPr>
            <a:lvl8pPr marL="3517240" indent="0">
              <a:buNone/>
              <a:defRPr sz="1800" b="1"/>
            </a:lvl8pPr>
            <a:lvl9pPr marL="4019702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1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6573" y="2560987"/>
            <a:ext cx="4474250" cy="3919700"/>
          </a:xfrm>
          <a:solidFill>
            <a:schemeClr val="bg2"/>
          </a:solidFill>
        </p:spPr>
        <p:txBody>
          <a:bodyPr lIns="0" tIns="0" rIns="0" bIns="0"/>
          <a:lstStyle>
            <a:lvl1pPr marL="376847" indent="-277402"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5328443" y="1951585"/>
            <a:ext cx="4483492" cy="533225"/>
          </a:xfrm>
          <a:solidFill>
            <a:srgbClr val="00499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 lIns="0" tIns="0" rIns="0" bIns="0" anchor="ctr" anchorCtr="0"/>
          <a:lstStyle>
            <a:lvl1pPr marL="79128" indent="0">
              <a:buNone/>
              <a:defRPr sz="2600" b="1">
                <a:solidFill>
                  <a:schemeClr val="bg1"/>
                </a:solidFill>
              </a:defRPr>
            </a:lvl1pPr>
            <a:lvl2pPr marL="502463" indent="0">
              <a:buNone/>
              <a:defRPr sz="2200" b="1"/>
            </a:lvl2pPr>
            <a:lvl3pPr marL="1004926" indent="0">
              <a:buNone/>
              <a:defRPr sz="2000" b="1"/>
            </a:lvl3pPr>
            <a:lvl4pPr marL="1507388" indent="0">
              <a:buNone/>
              <a:defRPr sz="1800" b="1"/>
            </a:lvl4pPr>
            <a:lvl5pPr marL="2009851" indent="0">
              <a:buNone/>
              <a:defRPr sz="1800" b="1"/>
            </a:lvl5pPr>
            <a:lvl6pPr marL="2512314" indent="0">
              <a:buNone/>
              <a:defRPr sz="1800" b="1"/>
            </a:lvl6pPr>
            <a:lvl7pPr marL="3014777" indent="0">
              <a:buNone/>
              <a:defRPr sz="1800" b="1"/>
            </a:lvl7pPr>
            <a:lvl8pPr marL="3517240" indent="0">
              <a:buNone/>
              <a:defRPr sz="1800" b="1"/>
            </a:lvl8pPr>
            <a:lvl9pPr marL="4019702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2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5328443" y="2560985"/>
            <a:ext cx="4474250" cy="3919700"/>
          </a:xfrm>
          <a:solidFill>
            <a:schemeClr val="bg2"/>
          </a:solidFill>
        </p:spPr>
        <p:txBody>
          <a:bodyPr lIns="0" tIns="0" rIns="0" bIns="0"/>
          <a:lstStyle>
            <a:lvl1pPr marL="376847" indent="-277402"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5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3" y="1037483"/>
            <a:ext cx="9298305" cy="990167"/>
          </a:xfrm>
        </p:spPr>
        <p:txBody>
          <a:bodyPr anchor="ctr"/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46559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073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7143A84-AE66-49DA-8D5E-99E7F8C09253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682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EE302FA-4E82-4454-AD96-45638611555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309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9DD9B06-70A1-4C52-98BD-E06D17AB4B9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178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29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317401" y="2253715"/>
            <a:ext cx="7239190" cy="1555096"/>
          </a:xfrm>
        </p:spPr>
        <p:txBody>
          <a:bodyPr lIns="0" tIns="0" rIns="0" bIns="0">
            <a:noAutofit/>
          </a:bodyPr>
          <a:lstStyle>
            <a:lvl1pPr>
              <a:defRPr sz="3700"/>
            </a:lvl1pPr>
          </a:lstStyle>
          <a:p>
            <a:r>
              <a:rPr lang="de-DE" dirty="0" smtClean="0"/>
              <a:t>Titel bearbeiten 34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317403" y="4111096"/>
            <a:ext cx="7241711" cy="17254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100">
                <a:solidFill>
                  <a:schemeClr val="accent1"/>
                </a:solidFill>
              </a:defRPr>
            </a:lvl1pPr>
            <a:lvl2pPr marL="502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1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3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bearbeiten 28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1"/>
          <a:stretch/>
        </p:blipFill>
        <p:spPr bwMode="auto">
          <a:xfrm>
            <a:off x="15" y="5912693"/>
            <a:ext cx="10331451" cy="101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2318162" y="6750618"/>
            <a:ext cx="6346005" cy="380833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17403" y="5912700"/>
            <a:ext cx="7241711" cy="76175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>
                <a:solidFill>
                  <a:schemeClr val="accent1"/>
                </a:solidFill>
              </a:defRPr>
            </a:lvl1pPr>
          </a:lstStyle>
          <a:p>
            <a:r>
              <a:rPr lang="de-DE" smtClean="0">
                <a:solidFill>
                  <a:srgbClr val="555555"/>
                </a:solidFill>
              </a:rPr>
              <a:t>Basisvortrag Staub</a:t>
            </a:r>
            <a:endParaRPr lang="de-DE">
              <a:solidFill>
                <a:srgbClr val="555555"/>
              </a:solidFill>
            </a:endParaRPr>
          </a:p>
        </p:txBody>
      </p:sp>
      <p:pic>
        <p:nvPicPr>
          <p:cNvPr id="10" name="Grafik 9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8" name="Grafik 7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1" name="Grafik 10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3" name="Grafik 12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4" name="Grafik 13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5" name="Grafik 14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6" name="Grafik 15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18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469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D0BA38D-1044-472C-8B36-ED36147D977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43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5934FC1-2D92-4A2F-BA09-1FFCD586F9D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404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552FCC-3E9B-4464-9726-411E55EE3E6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636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6E5C9E-B1ED-420B-8B37-D5ED9A01BBA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667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419B-0A39-4E6E-93FF-56ECEAA0B67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613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0488F26-DCC9-4AE0-8768-1A621665708B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272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78736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366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7143A84-AE66-49DA-8D5E-99E7F8C09253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1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577" y="1951593"/>
            <a:ext cx="9298305" cy="4529103"/>
          </a:xfrm>
        </p:spPr>
        <p:txBody>
          <a:bodyPr/>
          <a:lstStyle/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87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EE302FA-4E82-4454-AD96-45638611555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575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9DD9B06-70A1-4C52-98BD-E06D17AB4B9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620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407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120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D0BA38D-1044-472C-8B36-ED36147D977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937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5934FC1-2D92-4A2F-BA09-1FFCD586F9D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102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552FCC-3E9B-4464-9726-411E55EE3E6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026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6E5C9E-B1ED-420B-8B37-D5ED9A01BBA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87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419B-0A39-4E6E-93FF-56ECEAA0B67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945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0488F26-DCC9-4AE0-8768-1A621665708B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2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9144" y="5160805"/>
            <a:ext cx="9285749" cy="59953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DE" dirty="0" smtClean="0"/>
              <a:t>Titel bearbeiten 20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529144" y="1266022"/>
            <a:ext cx="9285749" cy="3735153"/>
          </a:xfrm>
        </p:spPr>
        <p:txBody>
          <a:bodyPr/>
          <a:lstStyle>
            <a:lvl1pPr marL="0" indent="0">
              <a:buNone/>
              <a:defRPr sz="3500"/>
            </a:lvl1pPr>
            <a:lvl2pPr marL="502329" indent="0">
              <a:buNone/>
              <a:defRPr sz="3100"/>
            </a:lvl2pPr>
            <a:lvl3pPr marL="1004666" indent="0">
              <a:buNone/>
              <a:defRPr sz="2600"/>
            </a:lvl3pPr>
            <a:lvl4pPr marL="1506998" indent="0">
              <a:buNone/>
              <a:defRPr sz="2200"/>
            </a:lvl4pPr>
            <a:lvl5pPr marL="2009331" indent="0">
              <a:buNone/>
              <a:defRPr sz="2200"/>
            </a:lvl5pPr>
            <a:lvl6pPr marL="2511664" indent="0">
              <a:buNone/>
              <a:defRPr sz="2200"/>
            </a:lvl6pPr>
            <a:lvl7pPr marL="3013997" indent="0">
              <a:buNone/>
              <a:defRPr sz="2200"/>
            </a:lvl7pPr>
            <a:lvl8pPr marL="3516331" indent="0">
              <a:buNone/>
              <a:defRPr sz="2200"/>
            </a:lvl8pPr>
            <a:lvl9pPr marL="4018661" indent="0">
              <a:buNone/>
              <a:defRPr sz="2200"/>
            </a:lvl9pPr>
          </a:lstStyle>
          <a:p>
            <a:r>
              <a:rPr lang="de-DE" dirty="0" smtClean="0"/>
              <a:t>Bild durch Doppelklick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529144" y="5836519"/>
            <a:ext cx="9285749" cy="69287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502329" indent="0">
              <a:buNone/>
              <a:defRPr sz="1300"/>
            </a:lvl2pPr>
            <a:lvl3pPr marL="1004666" indent="0">
              <a:buNone/>
              <a:defRPr sz="1100"/>
            </a:lvl3pPr>
            <a:lvl4pPr marL="1506998" indent="0">
              <a:buNone/>
              <a:defRPr sz="1000"/>
            </a:lvl4pPr>
            <a:lvl5pPr marL="2009331" indent="0">
              <a:buNone/>
              <a:defRPr sz="1000"/>
            </a:lvl5pPr>
            <a:lvl6pPr marL="2511664" indent="0">
              <a:buNone/>
              <a:defRPr sz="1000"/>
            </a:lvl6pPr>
            <a:lvl7pPr marL="3013997" indent="0">
              <a:buNone/>
              <a:defRPr sz="1000"/>
            </a:lvl7pPr>
            <a:lvl8pPr marL="3516331" indent="0">
              <a:buNone/>
              <a:defRPr sz="1000"/>
            </a:lvl8pPr>
            <a:lvl9pPr marL="4018661" indent="0">
              <a:buNone/>
              <a:defRPr sz="1000"/>
            </a:lvl9pPr>
          </a:lstStyle>
          <a:p>
            <a:pPr lvl="0"/>
            <a:r>
              <a:rPr lang="de-DE" dirty="0" smtClean="0"/>
              <a:t>Text bearbeiten 18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3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2222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709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7143A84-AE66-49DA-8D5E-99E7F8C09253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486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EE302FA-4E82-4454-AD96-45638611555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633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9DD9B06-70A1-4C52-98BD-E06D17AB4B9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025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246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758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D0BA38D-1044-472C-8B36-ED36147D977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694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5934FC1-2D92-4A2F-BA09-1FFCD586F9D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50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552FCC-3E9B-4464-9726-411E55EE3E6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24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7" y="1066333"/>
            <a:ext cx="9298305" cy="761667"/>
          </a:xfrm>
        </p:spPr>
        <p:txBody>
          <a:bodyPr/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6573" y="1951593"/>
            <a:ext cx="4474250" cy="45291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328443" y="1951593"/>
            <a:ext cx="4474250" cy="45291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2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6E5C9E-B1ED-420B-8B37-D5ED9A01BBA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921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0488F26-DCC9-4AE0-8768-1A621665708B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188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35596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211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7143A84-AE66-49DA-8D5E-99E7F8C09253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542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EE302FA-4E82-4454-AD96-45638611555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720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9DD9B06-70A1-4C52-98BD-E06D17AB4B9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945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888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156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D0BA38D-1044-472C-8B36-ED36147D977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61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7" y="1066333"/>
            <a:ext cx="9298305" cy="761667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Gegenüberstellung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16573" y="1951600"/>
            <a:ext cx="4486434" cy="533225"/>
          </a:xfrm>
        </p:spPr>
        <p:txBody>
          <a:bodyPr lIns="0" tIns="0" rIns="0" bIns="0" anchor="ctr" anchorCtr="0"/>
          <a:lstStyle>
            <a:lvl1pPr marL="0" indent="0">
              <a:buNone/>
              <a:defRPr sz="2600" b="1" baseline="0"/>
            </a:lvl1pPr>
            <a:lvl2pPr marL="502329" indent="0">
              <a:buNone/>
              <a:defRPr sz="2200" b="1"/>
            </a:lvl2pPr>
            <a:lvl3pPr marL="1004666" indent="0">
              <a:buNone/>
              <a:defRPr sz="2000" b="1"/>
            </a:lvl3pPr>
            <a:lvl4pPr marL="1506998" indent="0">
              <a:buNone/>
              <a:defRPr sz="1800" b="1"/>
            </a:lvl4pPr>
            <a:lvl5pPr marL="2009331" indent="0">
              <a:buNone/>
              <a:defRPr sz="1800" b="1"/>
            </a:lvl5pPr>
            <a:lvl6pPr marL="2511664" indent="0">
              <a:buNone/>
              <a:defRPr sz="1800" b="1"/>
            </a:lvl6pPr>
            <a:lvl7pPr marL="3013997" indent="0">
              <a:buNone/>
              <a:defRPr sz="1800" b="1"/>
            </a:lvl7pPr>
            <a:lvl8pPr marL="3516331" indent="0">
              <a:buNone/>
              <a:defRPr sz="1800" b="1"/>
            </a:lvl8pPr>
            <a:lvl9pPr marL="4018661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1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6573" y="2560987"/>
            <a:ext cx="4474250" cy="3919700"/>
          </a:xfrm>
        </p:spPr>
        <p:txBody>
          <a:bodyPr lIns="0" tIns="0" rIns="0" bIns="0"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5328443" y="1951599"/>
            <a:ext cx="4483492" cy="533225"/>
          </a:xfrm>
        </p:spPr>
        <p:txBody>
          <a:bodyPr lIns="0" tIns="0" rIns="0" bIns="0" anchor="ctr" anchorCtr="0"/>
          <a:lstStyle>
            <a:lvl1pPr marL="0" indent="0">
              <a:buNone/>
              <a:defRPr sz="2600" b="1"/>
            </a:lvl1pPr>
            <a:lvl2pPr marL="502329" indent="0">
              <a:buNone/>
              <a:defRPr sz="2200" b="1"/>
            </a:lvl2pPr>
            <a:lvl3pPr marL="1004666" indent="0">
              <a:buNone/>
              <a:defRPr sz="2000" b="1"/>
            </a:lvl3pPr>
            <a:lvl4pPr marL="1506998" indent="0">
              <a:buNone/>
              <a:defRPr sz="1800" b="1"/>
            </a:lvl4pPr>
            <a:lvl5pPr marL="2009331" indent="0">
              <a:buNone/>
              <a:defRPr sz="1800" b="1"/>
            </a:lvl5pPr>
            <a:lvl6pPr marL="2511664" indent="0">
              <a:buNone/>
              <a:defRPr sz="1800" b="1"/>
            </a:lvl6pPr>
            <a:lvl7pPr marL="3013997" indent="0">
              <a:buNone/>
              <a:defRPr sz="1800" b="1"/>
            </a:lvl7pPr>
            <a:lvl8pPr marL="3516331" indent="0">
              <a:buNone/>
              <a:defRPr sz="1800" b="1"/>
            </a:lvl8pPr>
            <a:lvl9pPr marL="4018661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2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5328443" y="2560985"/>
            <a:ext cx="4474250" cy="3919700"/>
          </a:xfrm>
        </p:spPr>
        <p:txBody>
          <a:bodyPr lIns="0" tIns="0" rIns="0" bIns="0"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5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5934FC1-2D92-4A2F-BA09-1FFCD586F9D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980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552FCC-3E9B-4464-9726-411E55EE3E6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472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6E5C9E-B1ED-420B-8B37-D5ED9A01BBA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167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419B-0A39-4E6E-93FF-56ECEAA0B67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92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0488F26-DCC9-4AE0-8768-1A621665708B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11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86481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464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7143A84-AE66-49DA-8D5E-99E7F8C09253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032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EE302FA-4E82-4454-AD96-45638611555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089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9DD9B06-70A1-4C52-98BD-E06D17AB4B9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_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7" y="1066333"/>
            <a:ext cx="9298305" cy="761667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Gegenüberstellung farbig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16573" y="1951600"/>
            <a:ext cx="4486434" cy="533225"/>
          </a:xfrm>
          <a:solidFill>
            <a:srgbClr val="00499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 lIns="0" tIns="0" rIns="0" bIns="0" anchor="ctr" anchorCtr="0"/>
          <a:lstStyle>
            <a:lvl1pPr marL="79112" indent="0">
              <a:buNone/>
              <a:defRPr sz="2600" b="1" baseline="0">
                <a:solidFill>
                  <a:schemeClr val="bg1"/>
                </a:solidFill>
              </a:defRPr>
            </a:lvl1pPr>
            <a:lvl2pPr marL="502329" indent="0">
              <a:buNone/>
              <a:defRPr sz="2200" b="1"/>
            </a:lvl2pPr>
            <a:lvl3pPr marL="1004666" indent="0">
              <a:buNone/>
              <a:defRPr sz="2000" b="1"/>
            </a:lvl3pPr>
            <a:lvl4pPr marL="1506998" indent="0">
              <a:buNone/>
              <a:defRPr sz="1800" b="1"/>
            </a:lvl4pPr>
            <a:lvl5pPr marL="2009331" indent="0">
              <a:buNone/>
              <a:defRPr sz="1800" b="1"/>
            </a:lvl5pPr>
            <a:lvl6pPr marL="2511664" indent="0">
              <a:buNone/>
              <a:defRPr sz="1800" b="1"/>
            </a:lvl6pPr>
            <a:lvl7pPr marL="3013997" indent="0">
              <a:buNone/>
              <a:defRPr sz="1800" b="1"/>
            </a:lvl7pPr>
            <a:lvl8pPr marL="3516331" indent="0">
              <a:buNone/>
              <a:defRPr sz="1800" b="1"/>
            </a:lvl8pPr>
            <a:lvl9pPr marL="4018661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1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6573" y="2560987"/>
            <a:ext cx="4474250" cy="3919700"/>
          </a:xfrm>
          <a:solidFill>
            <a:schemeClr val="bg2"/>
          </a:solidFill>
        </p:spPr>
        <p:txBody>
          <a:bodyPr lIns="0" tIns="0" rIns="0" bIns="0"/>
          <a:lstStyle>
            <a:lvl1pPr marL="376749" indent="-277330"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5328443" y="1951599"/>
            <a:ext cx="4483492" cy="533225"/>
          </a:xfrm>
          <a:solidFill>
            <a:srgbClr val="004994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 lIns="0" tIns="0" rIns="0" bIns="0" anchor="ctr" anchorCtr="0"/>
          <a:lstStyle>
            <a:lvl1pPr marL="79112" indent="0">
              <a:buNone/>
              <a:defRPr sz="2600" b="1">
                <a:solidFill>
                  <a:schemeClr val="bg1"/>
                </a:solidFill>
              </a:defRPr>
            </a:lvl1pPr>
            <a:lvl2pPr marL="502329" indent="0">
              <a:buNone/>
              <a:defRPr sz="2200" b="1"/>
            </a:lvl2pPr>
            <a:lvl3pPr marL="1004666" indent="0">
              <a:buNone/>
              <a:defRPr sz="2000" b="1"/>
            </a:lvl3pPr>
            <a:lvl4pPr marL="1506998" indent="0">
              <a:buNone/>
              <a:defRPr sz="1800" b="1"/>
            </a:lvl4pPr>
            <a:lvl5pPr marL="2009331" indent="0">
              <a:buNone/>
              <a:defRPr sz="1800" b="1"/>
            </a:lvl5pPr>
            <a:lvl6pPr marL="2511664" indent="0">
              <a:buNone/>
              <a:defRPr sz="1800" b="1"/>
            </a:lvl6pPr>
            <a:lvl7pPr marL="3013997" indent="0">
              <a:buNone/>
              <a:defRPr sz="1800" b="1"/>
            </a:lvl7pPr>
            <a:lvl8pPr marL="3516331" indent="0">
              <a:buNone/>
              <a:defRPr sz="1800" b="1"/>
            </a:lvl8pPr>
            <a:lvl9pPr marL="4018661" indent="0">
              <a:buNone/>
              <a:defRPr sz="1800" b="1"/>
            </a:lvl9pPr>
          </a:lstStyle>
          <a:p>
            <a:pPr lvl="0"/>
            <a:r>
              <a:rPr lang="de-DE" dirty="0" smtClean="0"/>
              <a:t>Überschrift 2 24 </a:t>
            </a:r>
            <a:r>
              <a:rPr lang="de-DE" dirty="0" err="1" smtClean="0"/>
              <a:t>pt</a:t>
            </a:r>
            <a:endParaRPr lang="de-DE" dirty="0" smtClean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5328443" y="2560985"/>
            <a:ext cx="4474250" cy="3919700"/>
          </a:xfrm>
          <a:solidFill>
            <a:schemeClr val="bg2"/>
          </a:solidFill>
        </p:spPr>
        <p:txBody>
          <a:bodyPr lIns="0" tIns="0" rIns="0" bIns="0"/>
          <a:lstStyle>
            <a:lvl1pPr marL="376749" indent="-277330"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 bearbeiten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Text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Text 16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5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2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667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643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D0BA38D-1044-472C-8B36-ED36147D977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20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5934FC1-2D92-4A2F-BA09-1FFCD586F9D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443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552FCC-3E9B-4464-9726-411E55EE3E6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99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6E5C9E-B1ED-420B-8B37-D5ED9A01BBA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596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419B-0A39-4E6E-93FF-56ECEAA0B67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6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0488F26-DCC9-4AE0-8768-1A621665708B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405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56007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97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7" y="1066333"/>
            <a:ext cx="9298305" cy="761667"/>
          </a:xfrm>
        </p:spPr>
        <p:txBody>
          <a:bodyPr/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5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56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7143A84-AE66-49DA-8D5E-99E7F8C09253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443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EE302FA-4E82-4454-AD96-45638611555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7825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9DD9B06-70A1-4C52-98BD-E06D17AB4B9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948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306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731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D0BA38D-1044-472C-8B36-ED36147D977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314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5934FC1-2D92-4A2F-BA09-1FFCD586F9D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653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552FCC-3E9B-4464-9726-411E55EE3E6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194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6E5C9E-B1ED-420B-8B37-D5ED9A01BBA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266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419B-0A39-4E6E-93FF-56ECEAA0B67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80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1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0488F26-DCC9-4AE0-8768-1A621665708B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811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noProof="0" smtClean="0"/>
              <a:t>Titel des Vortrags,</a:t>
            </a:r>
            <a:br>
              <a:rPr lang="de-DE" noProof="0" smtClean="0"/>
            </a:br>
            <a:r>
              <a:rPr 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smtClean="0"/>
              <a:t>29.11.2017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smtClean="0"/>
              <a:t>Basisvortrag Staub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7477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3A23DE9C-13A5-469C-B4F7-F870E87A118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028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520CD72-0E9F-49F6-9633-FD6907A3BBC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9994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D7B7DC6-CE5B-4226-90DF-77DACB3F791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503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06929BE4-552C-46E8-958A-C186B262949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613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248C60E-789C-4B94-9DFE-5DDD4202C6D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285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CB9B5011-9FB9-46A0-B02A-79D6FA5D735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487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7F79519-62A1-4FFA-928E-2673EB32A5AA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63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A5E6DD6-5F13-45F8-B099-82D869E112FC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6D0F384D-D612-45C8-8DFF-6E26A219CA4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7557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64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noProof="0" smtClean="0"/>
              <a:t>Titel des Vortrags,</a:t>
            </a:r>
            <a:br>
              <a:rPr lang="de-DE" noProof="0" smtClean="0"/>
            </a:br>
            <a:r>
              <a:rPr 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64" y="3548064"/>
            <a:ext cx="6894513" cy="4154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628" eaLnBrk="0" hangingPunct="0">
              <a:defRPr sz="18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smtClean="0"/>
              <a:t>29.11.2017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628" eaLnBrk="0" hangingPunct="0">
              <a:defRPr sz="20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smtClean="0"/>
              <a:t>Basisvortrag Staub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80508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E16674C7-C804-417F-89D3-71374E4B4B83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1471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76D7A69B-9E2F-4F9E-A3F1-F8C9A00A9784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922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3" y="1398588"/>
            <a:ext cx="9255125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569913" y="2176463"/>
            <a:ext cx="9255125" cy="188118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5CF8C51F-E809-4BFB-A559-135E2F54762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652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76720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7424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7143A84-AE66-49DA-8D5E-99E7F8C09253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4337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EE302FA-4E82-4454-AD96-45638611555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881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9DD9B06-70A1-4C52-98BD-E06D17AB4B9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630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859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05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3A23DE9C-13A5-469C-B4F7-F870E87A1185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210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D0BA38D-1044-472C-8B36-ED36147D977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919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5934FC1-2D92-4A2F-BA09-1FFCD586F9D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4559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552FCC-3E9B-4464-9726-411E55EE3E6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2637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F6E5C9E-B1ED-420B-8B37-D5ED9A01BBA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18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419B-0A39-4E6E-93FF-56ECEAA0B67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134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0488F26-DCC9-4AE0-8768-1A621665708B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821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31091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BFD8B1A-79BB-49C7-9BA5-851BFCD8FB1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5192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FF82A04-AB71-46FD-A14C-3C4D4C3C317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4188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AB91EE5-75EC-4E17-B07C-2360F927A9C5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4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92"/>
            <a:ext cx="8782050" cy="127557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8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2" indent="0">
              <a:buNone/>
              <a:defRPr sz="1600"/>
            </a:lvl3pPr>
            <a:lvl4pPr marL="1371244" indent="0">
              <a:buNone/>
              <a:defRPr sz="1400"/>
            </a:lvl4pPr>
            <a:lvl5pPr marL="1828326" indent="0">
              <a:buNone/>
              <a:defRPr sz="1400"/>
            </a:lvl5pPr>
            <a:lvl6pPr marL="2285411" indent="0">
              <a:buNone/>
              <a:defRPr sz="1400"/>
            </a:lvl6pPr>
            <a:lvl7pPr marL="2742487" indent="0">
              <a:buNone/>
              <a:defRPr sz="1400"/>
            </a:lvl7pPr>
            <a:lvl8pPr marL="3199571" indent="0">
              <a:buNone/>
              <a:defRPr sz="1400"/>
            </a:lvl8pPr>
            <a:lvl9pPr marL="3656655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520CD72-0E9F-49F6-9633-FD6907A3BBC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2005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AAFC27F-FDF5-4BAF-977D-2F30170776F4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1512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07BA2A0-A8EE-42C9-834C-72CD0CFB920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2599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B862EC51-A06D-43C7-8DD6-7050B400033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65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21433FF-7237-41ED-BE86-C024135A2B61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850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2474052-76EC-4ED9-8D1A-217FA42AABC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1890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B34718A-F0A9-4634-AA0C-CBDCDDD7DE5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0116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F154A1F-43E0-4B04-9953-4DC1C4EE5E4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903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BAF3F74F-27BC-43EC-B42E-C30B12F8868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2807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504616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BFD8B1A-79BB-49C7-9BA5-851BFCD8FB1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26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D7B7DC6-CE5B-4226-90DF-77DACB3F791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50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FF82A04-AB71-46FD-A14C-3C4D4C3C317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105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AB91EE5-75EC-4E17-B07C-2360F927A9C5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226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AAFC27F-FDF5-4BAF-977D-2F30170776F4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698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07BA2A0-A8EE-42C9-834C-72CD0CFB920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1219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B862EC51-A06D-43C7-8DD6-7050B400033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5773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21433FF-7237-41ED-BE86-C024135A2B61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8408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2474052-76EC-4ED9-8D1A-217FA42AABC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179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B34718A-F0A9-4634-AA0C-CBDCDDD7DE5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7932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F154A1F-43E0-4B04-9953-4DC1C4EE5E4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385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B062-FF86-4180-B22E-EC5BABC33640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43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28"/>
            <a:ext cx="9299575" cy="50612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2" indent="0">
              <a:buNone/>
              <a:defRPr sz="1800" b="1"/>
            </a:lvl3pPr>
            <a:lvl4pPr marL="1371244" indent="0">
              <a:buNone/>
              <a:defRPr sz="1600" b="1"/>
            </a:lvl4pPr>
            <a:lvl5pPr marL="1828326" indent="0">
              <a:buNone/>
              <a:defRPr sz="1600" b="1"/>
            </a:lvl5pPr>
            <a:lvl6pPr marL="2285411" indent="0">
              <a:buNone/>
              <a:defRPr sz="1600" b="1"/>
            </a:lvl6pPr>
            <a:lvl7pPr marL="2742487" indent="0">
              <a:buNone/>
              <a:defRPr sz="1600" b="1"/>
            </a:lvl7pPr>
            <a:lvl8pPr marL="3199571" indent="0">
              <a:buNone/>
              <a:defRPr sz="1600" b="1"/>
            </a:lvl8pPr>
            <a:lvl9pPr marL="3656655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2" indent="0">
              <a:buNone/>
              <a:defRPr sz="1800" b="1"/>
            </a:lvl3pPr>
            <a:lvl4pPr marL="1371244" indent="0">
              <a:buNone/>
              <a:defRPr sz="1600" b="1"/>
            </a:lvl4pPr>
            <a:lvl5pPr marL="1828326" indent="0">
              <a:buNone/>
              <a:defRPr sz="1600" b="1"/>
            </a:lvl5pPr>
            <a:lvl6pPr marL="2285411" indent="0">
              <a:buNone/>
              <a:defRPr sz="1600" b="1"/>
            </a:lvl6pPr>
            <a:lvl7pPr marL="2742487" indent="0">
              <a:buNone/>
              <a:defRPr sz="1600" b="1"/>
            </a:lvl7pPr>
            <a:lvl8pPr marL="3199571" indent="0">
              <a:buNone/>
              <a:defRPr sz="1600" b="1"/>
            </a:lvl8pPr>
            <a:lvl9pPr marL="3656655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06929BE4-552C-46E8-958A-C186B262949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3286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BAF3F74F-27BC-43EC-B42E-C30B12F8868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5511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5"/>
            <a:ext cx="103282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0" y="2316163"/>
            <a:ext cx="6894513" cy="930275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0" y="3548063"/>
            <a:ext cx="6894513" cy="4270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3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88" eaLnBrk="0" hangingPunct="0">
              <a:defRPr sz="18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0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88" eaLnBrk="0" hangingPunct="0">
              <a:defRPr sz="2000" smtClean="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681483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BFD8B1A-79BB-49C7-9BA5-851BFCD8FB12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97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5" y="4662488"/>
            <a:ext cx="8782050" cy="14398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5" y="3074988"/>
            <a:ext cx="8782050" cy="15875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8FF82A04-AB71-46FD-A14C-3C4D4C3C317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7822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3" y="2176463"/>
            <a:ext cx="4551362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3"/>
            <a:ext cx="4551363" cy="1881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0AB91EE5-75EC-4E17-B07C-2360F927A9C5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853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90513"/>
            <a:ext cx="9299575" cy="120967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624013"/>
            <a:ext cx="456565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624013"/>
            <a:ext cx="456723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41798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AAFC27F-FDF5-4BAF-977D-2F30170776F4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1953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07BA2A0-A8EE-42C9-834C-72CD0CFB920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405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B862EC51-A06D-43C7-8DD6-7050B400033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5272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8" y="288925"/>
            <a:ext cx="3398837" cy="122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00" y="288925"/>
            <a:ext cx="5776913" cy="6191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38" y="1517650"/>
            <a:ext cx="3398837" cy="49625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721433FF-7237-41ED-BE86-C024135A2B61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9613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078413"/>
            <a:ext cx="6197600" cy="600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352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8"/>
            <a:ext cx="6197600" cy="850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2474052-76EC-4ED9-8D1A-217FA42AABC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3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248C60E-789C-4B94-9DFE-5DDD4202C6D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8451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B34718A-F0A9-4634-AA0C-CBDCDDD7DE5D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5947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512050" y="1398588"/>
            <a:ext cx="2312988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9913" y="1398588"/>
            <a:ext cx="6789737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F154A1F-43E0-4B04-9953-4DC1C4EE5E49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4261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2" y="1398588"/>
            <a:ext cx="9259200" cy="5016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76"/>
            <a:ext cx="4500000" cy="2548800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7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BAF3F74F-27BC-43EC-B42E-C30B12F8868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645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317403" y="2253715"/>
            <a:ext cx="7239190" cy="1555096"/>
          </a:xfrm>
        </p:spPr>
        <p:txBody>
          <a:bodyPr lIns="0" tIns="0" rIns="0" bIns="0">
            <a:noAutofit/>
          </a:bodyPr>
          <a:lstStyle>
            <a:lvl1pPr>
              <a:defRPr sz="3700"/>
            </a:lvl1pPr>
          </a:lstStyle>
          <a:p>
            <a:r>
              <a:rPr lang="de-DE" dirty="0" smtClean="0"/>
              <a:t>Titel bearbeiten 34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317406" y="4111096"/>
            <a:ext cx="7241711" cy="17254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100">
                <a:solidFill>
                  <a:schemeClr val="accent1"/>
                </a:solidFill>
              </a:defRPr>
            </a:lvl1pPr>
            <a:lvl2pPr marL="50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8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bearbeiten 28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1"/>
          <a:stretch/>
        </p:blipFill>
        <p:spPr bwMode="auto">
          <a:xfrm>
            <a:off x="27" y="5912693"/>
            <a:ext cx="10331451" cy="101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2318162" y="6750618"/>
            <a:ext cx="6346005" cy="380833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17406" y="5912700"/>
            <a:ext cx="7241711" cy="76175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>
                <a:solidFill>
                  <a:schemeClr val="accent1"/>
                </a:solidFill>
              </a:defRPr>
            </a:lvl1pPr>
          </a:lstStyle>
          <a:p>
            <a:r>
              <a:rPr lang="de-DE" smtClean="0">
                <a:solidFill>
                  <a:srgbClr val="555555"/>
                </a:solidFill>
              </a:rPr>
              <a:t>Basisvortrag Staub</a:t>
            </a:r>
            <a:endParaRPr lang="de-DE" dirty="0">
              <a:solidFill>
                <a:srgbClr val="555555"/>
              </a:solidFill>
            </a:endParaRPr>
          </a:p>
        </p:txBody>
      </p:sp>
      <p:pic>
        <p:nvPicPr>
          <p:cNvPr id="10" name="Grafik 9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8" name="Grafik 7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1" name="Grafik 10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3" name="Grafik 12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4" name="Grafik 13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5" name="Grafik 14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6" name="Grafik 15" descr="01-PPT BG-BAU-Tite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8" y="1037484"/>
            <a:ext cx="9298305" cy="99016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578" y="1951585"/>
            <a:ext cx="9298305" cy="4570000"/>
          </a:xfrm>
        </p:spPr>
        <p:txBody>
          <a:bodyPr/>
          <a:lstStyle>
            <a:lvl1pPr>
              <a:defRPr b="0"/>
            </a:lvl1pPr>
            <a:lvl2pPr>
              <a:defRPr sz="2400"/>
            </a:lvl2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4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dirty="0">
                <a:solidFill>
                  <a:prstClr val="white"/>
                </a:solidFill>
              </a:rPr>
              <a:t>Seite</a:t>
            </a:r>
            <a:r>
              <a:rPr lang="de-DE" altLang="de-DE" sz="1600" dirty="0">
                <a:solidFill>
                  <a:prstClr val="white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246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317403" y="2253715"/>
            <a:ext cx="7239190" cy="1555096"/>
          </a:xfrm>
        </p:spPr>
        <p:txBody>
          <a:bodyPr lIns="0" tIns="0" rIns="0" bIns="0">
            <a:noAutofit/>
          </a:bodyPr>
          <a:lstStyle>
            <a:lvl1pPr>
              <a:defRPr sz="3700"/>
            </a:lvl1pPr>
          </a:lstStyle>
          <a:p>
            <a:r>
              <a:rPr lang="de-DE" dirty="0" smtClean="0"/>
              <a:t>Titel bearbeiten 34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317406" y="4111096"/>
            <a:ext cx="7241711" cy="17254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100">
                <a:solidFill>
                  <a:schemeClr val="accent1"/>
                </a:solidFill>
              </a:defRPr>
            </a:lvl1pPr>
            <a:lvl2pPr marL="50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8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bearbeiten 28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1"/>
          <a:stretch/>
        </p:blipFill>
        <p:spPr bwMode="auto">
          <a:xfrm>
            <a:off x="27" y="5912693"/>
            <a:ext cx="10331451" cy="101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2318162" y="6750618"/>
            <a:ext cx="6346005" cy="380833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17406" y="5912700"/>
            <a:ext cx="7241711" cy="76175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>
                <a:solidFill>
                  <a:schemeClr val="accent1"/>
                </a:solidFill>
              </a:defRPr>
            </a:lvl1pPr>
          </a:lstStyle>
          <a:p>
            <a:r>
              <a:rPr lang="de-DE" smtClean="0">
                <a:solidFill>
                  <a:srgbClr val="555555"/>
                </a:solidFill>
              </a:rPr>
              <a:t>Basisvortrag Staub</a:t>
            </a:r>
            <a:endParaRPr lang="de-DE" dirty="0">
              <a:solidFill>
                <a:srgbClr val="555555"/>
              </a:solidFill>
            </a:endParaRPr>
          </a:p>
        </p:txBody>
      </p:sp>
      <p:pic>
        <p:nvPicPr>
          <p:cNvPr id="10" name="Grafik 9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8" name="Grafik 7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1" name="Grafik 10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3" name="Grafik 12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4" name="Grafik 13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5" name="Grafik 14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6" name="Grafik 15" descr="01-PPT BG-BAU-Tite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8" y="1037484"/>
            <a:ext cx="9298305" cy="99016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578" y="1951585"/>
            <a:ext cx="9298305" cy="4570000"/>
          </a:xfrm>
        </p:spPr>
        <p:txBody>
          <a:bodyPr/>
          <a:lstStyle>
            <a:lvl1pPr>
              <a:defRPr b="0"/>
            </a:lvl1pPr>
            <a:lvl2pPr>
              <a:defRPr sz="2400"/>
            </a:lvl2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2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CB9B5011-9FB9-46A0-B02A-79D6FA5D735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6878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dirty="0">
                <a:solidFill>
                  <a:prstClr val="white"/>
                </a:solidFill>
              </a:rPr>
              <a:t>Seite</a:t>
            </a:r>
            <a:r>
              <a:rPr lang="de-DE" altLang="de-DE" sz="1600" dirty="0">
                <a:solidFill>
                  <a:prstClr val="white"/>
                </a:solidFill>
              </a:rPr>
              <a:t> </a:t>
            </a:r>
            <a:fld id="{3DD22B6B-17F6-46F1-9839-5601A725E35F}" type="slidenum">
              <a:rPr lang="de-DE" altLang="de-DE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65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7"/>
            <a:ext cx="3398837" cy="6600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15" y="288939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2" indent="0">
              <a:buNone/>
              <a:defRPr sz="1000"/>
            </a:lvl3pPr>
            <a:lvl4pPr marL="1371244" indent="0">
              <a:buNone/>
              <a:defRPr sz="900"/>
            </a:lvl4pPr>
            <a:lvl5pPr marL="1828326" indent="0">
              <a:buNone/>
              <a:defRPr sz="900"/>
            </a:lvl5pPr>
            <a:lvl6pPr marL="2285411" indent="0">
              <a:buNone/>
              <a:defRPr sz="900"/>
            </a:lvl6pPr>
            <a:lvl7pPr marL="2742487" indent="0">
              <a:buNone/>
              <a:defRPr sz="900"/>
            </a:lvl7pPr>
            <a:lvl8pPr marL="3199571" indent="0">
              <a:buNone/>
              <a:defRPr sz="900"/>
            </a:lvl8pPr>
            <a:lvl9pPr marL="3656655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7F79519-62A1-4FFA-928E-2673EB32A5AA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78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58"/>
            <a:ext cx="6197600" cy="3522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700"/>
            </a:lvl2pPr>
            <a:lvl3pPr marL="914162" indent="0">
              <a:buNone/>
              <a:defRPr sz="2400"/>
            </a:lvl3pPr>
            <a:lvl4pPr marL="1371244" indent="0">
              <a:buNone/>
              <a:defRPr sz="2000"/>
            </a:lvl4pPr>
            <a:lvl5pPr marL="1828326" indent="0">
              <a:buNone/>
              <a:defRPr sz="2000"/>
            </a:lvl5pPr>
            <a:lvl6pPr marL="2285411" indent="0">
              <a:buNone/>
              <a:defRPr sz="2000"/>
            </a:lvl6pPr>
            <a:lvl7pPr marL="2742487" indent="0">
              <a:buNone/>
              <a:defRPr sz="2000"/>
            </a:lvl7pPr>
            <a:lvl8pPr marL="3199571" indent="0">
              <a:buNone/>
              <a:defRPr sz="2000"/>
            </a:lvl8pPr>
            <a:lvl9pPr marL="3656655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2" indent="0">
              <a:buNone/>
              <a:defRPr sz="1000"/>
            </a:lvl3pPr>
            <a:lvl4pPr marL="1371244" indent="0">
              <a:buNone/>
              <a:defRPr sz="900"/>
            </a:lvl4pPr>
            <a:lvl5pPr marL="1828326" indent="0">
              <a:buNone/>
              <a:defRPr sz="900"/>
            </a:lvl5pPr>
            <a:lvl6pPr marL="2285411" indent="0">
              <a:buNone/>
              <a:defRPr sz="900"/>
            </a:lvl6pPr>
            <a:lvl7pPr marL="2742487" indent="0">
              <a:buNone/>
              <a:defRPr sz="900"/>
            </a:lvl7pPr>
            <a:lvl8pPr marL="3199571" indent="0">
              <a:buNone/>
              <a:defRPr sz="900"/>
            </a:lvl8pPr>
            <a:lvl9pPr marL="3656655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A5E6DD6-5F13-45F8-B099-82D869E112FC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94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77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E16674C7-C804-417F-89D3-71374E4B4B83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0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92"/>
            <a:ext cx="8782050" cy="127557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8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44" indent="0">
              <a:buNone/>
              <a:defRPr sz="1600"/>
            </a:lvl3pPr>
            <a:lvl4pPr marL="1371217" indent="0">
              <a:buNone/>
              <a:defRPr sz="1400"/>
            </a:lvl4pPr>
            <a:lvl5pPr marL="1828290" indent="0">
              <a:buNone/>
              <a:defRPr sz="1400"/>
            </a:lvl5pPr>
            <a:lvl6pPr marL="2285365" indent="0">
              <a:buNone/>
              <a:defRPr sz="1400"/>
            </a:lvl6pPr>
            <a:lvl7pPr marL="2742433" indent="0">
              <a:buNone/>
              <a:defRPr sz="1400"/>
            </a:lvl7pPr>
            <a:lvl8pPr marL="3199508" indent="0">
              <a:buNone/>
              <a:defRPr sz="1400"/>
            </a:lvl8pPr>
            <a:lvl9pPr marL="3656582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682A0407-1CDB-4757-A6B9-BBAFF352170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0869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5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74" y="1398595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76D7A69B-9E2F-4F9E-A3F1-F8C9A00A9784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98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27" y="1398600"/>
            <a:ext cx="9255125" cy="50612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569927" y="2176464"/>
            <a:ext cx="9255125" cy="36933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5CF8C51F-E809-4BFB-A559-135E2F54762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9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64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noProof="0" smtClean="0"/>
              <a:t>Titel des Vortrags,</a:t>
            </a:r>
            <a:br>
              <a:rPr lang="de-DE" noProof="0" smtClean="0"/>
            </a:br>
            <a:r>
              <a:rPr 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64" y="3548064"/>
            <a:ext cx="6894513" cy="4154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628" eaLnBrk="0" hangingPunct="0">
              <a:defRPr sz="18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smtClean="0"/>
              <a:t>29.11.2017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628" eaLnBrk="0" hangingPunct="0">
              <a:defRPr sz="20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smtClean="0"/>
              <a:t>Basisvortrag Staub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709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FAFEE85C-33E4-4F0B-AB21-228EE51F786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87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92"/>
            <a:ext cx="8782050" cy="127557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8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2" indent="0">
              <a:buNone/>
              <a:defRPr sz="1600"/>
            </a:lvl3pPr>
            <a:lvl4pPr marL="1371244" indent="0">
              <a:buNone/>
              <a:defRPr sz="1400"/>
            </a:lvl4pPr>
            <a:lvl5pPr marL="1828326" indent="0">
              <a:buNone/>
              <a:defRPr sz="1400"/>
            </a:lvl5pPr>
            <a:lvl6pPr marL="2285411" indent="0">
              <a:buNone/>
              <a:defRPr sz="1400"/>
            </a:lvl6pPr>
            <a:lvl7pPr marL="2742487" indent="0">
              <a:buNone/>
              <a:defRPr sz="1400"/>
            </a:lvl7pPr>
            <a:lvl8pPr marL="3199571" indent="0">
              <a:buNone/>
              <a:defRPr sz="1400"/>
            </a:lvl8pPr>
            <a:lvl9pPr marL="3656655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5C82AA40-B0A0-48F2-B406-98296E7714B9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512205CF-9B44-4E04-96D5-AABAB799FBE7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0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28"/>
            <a:ext cx="9299575" cy="50612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2" indent="0">
              <a:buNone/>
              <a:defRPr sz="1800" b="1"/>
            </a:lvl3pPr>
            <a:lvl4pPr marL="1371244" indent="0">
              <a:buNone/>
              <a:defRPr sz="1600" b="1"/>
            </a:lvl4pPr>
            <a:lvl5pPr marL="1828326" indent="0">
              <a:buNone/>
              <a:defRPr sz="1600" b="1"/>
            </a:lvl5pPr>
            <a:lvl6pPr marL="2285411" indent="0">
              <a:buNone/>
              <a:defRPr sz="1600" b="1"/>
            </a:lvl6pPr>
            <a:lvl7pPr marL="2742487" indent="0">
              <a:buNone/>
              <a:defRPr sz="1600" b="1"/>
            </a:lvl7pPr>
            <a:lvl8pPr marL="3199571" indent="0">
              <a:buNone/>
              <a:defRPr sz="1600" b="1"/>
            </a:lvl8pPr>
            <a:lvl9pPr marL="3656655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2" indent="0">
              <a:buNone/>
              <a:defRPr sz="1800" b="1"/>
            </a:lvl3pPr>
            <a:lvl4pPr marL="1371244" indent="0">
              <a:buNone/>
              <a:defRPr sz="1600" b="1"/>
            </a:lvl4pPr>
            <a:lvl5pPr marL="1828326" indent="0">
              <a:buNone/>
              <a:defRPr sz="1600" b="1"/>
            </a:lvl5pPr>
            <a:lvl6pPr marL="2285411" indent="0">
              <a:buNone/>
              <a:defRPr sz="1600" b="1"/>
            </a:lvl6pPr>
            <a:lvl7pPr marL="2742487" indent="0">
              <a:buNone/>
              <a:defRPr sz="1600" b="1"/>
            </a:lvl7pPr>
            <a:lvl8pPr marL="3199571" indent="0">
              <a:buNone/>
              <a:defRPr sz="1600" b="1"/>
            </a:lvl8pPr>
            <a:lvl9pPr marL="3656655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532E1062-9E16-41DB-B2EE-DFB9E5DA761B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21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B8683A18-EAEF-4EF0-A1C3-DDDB1C531FCD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63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FE81B7E-B40B-4074-ADEC-8C61C70F161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03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7"/>
            <a:ext cx="3398837" cy="6600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15" y="288939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2" indent="0">
              <a:buNone/>
              <a:defRPr sz="1000"/>
            </a:lvl3pPr>
            <a:lvl4pPr marL="1371244" indent="0">
              <a:buNone/>
              <a:defRPr sz="900"/>
            </a:lvl4pPr>
            <a:lvl5pPr marL="1828326" indent="0">
              <a:buNone/>
              <a:defRPr sz="900"/>
            </a:lvl5pPr>
            <a:lvl6pPr marL="2285411" indent="0">
              <a:buNone/>
              <a:defRPr sz="900"/>
            </a:lvl6pPr>
            <a:lvl7pPr marL="2742487" indent="0">
              <a:buNone/>
              <a:defRPr sz="900"/>
            </a:lvl7pPr>
            <a:lvl8pPr marL="3199571" indent="0">
              <a:buNone/>
              <a:defRPr sz="900"/>
            </a:lvl8pPr>
            <a:lvl9pPr marL="3656655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FEA8E3C0-2914-4F5B-A80F-FD949C9DDAA4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6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8DA09C30-6F8F-4F67-9CDF-81C7684E58C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656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58"/>
            <a:ext cx="6197600" cy="3522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700"/>
            </a:lvl2pPr>
            <a:lvl3pPr marL="914162" indent="0">
              <a:buNone/>
              <a:defRPr sz="2400"/>
            </a:lvl3pPr>
            <a:lvl4pPr marL="1371244" indent="0">
              <a:buNone/>
              <a:defRPr sz="2000"/>
            </a:lvl4pPr>
            <a:lvl5pPr marL="1828326" indent="0">
              <a:buNone/>
              <a:defRPr sz="2000"/>
            </a:lvl5pPr>
            <a:lvl6pPr marL="2285411" indent="0">
              <a:buNone/>
              <a:defRPr sz="2000"/>
            </a:lvl6pPr>
            <a:lvl7pPr marL="2742487" indent="0">
              <a:buNone/>
              <a:defRPr sz="2000"/>
            </a:lvl7pPr>
            <a:lvl8pPr marL="3199571" indent="0">
              <a:buNone/>
              <a:defRPr sz="2000"/>
            </a:lvl8pPr>
            <a:lvl9pPr marL="3656655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2" indent="0">
              <a:buNone/>
              <a:defRPr sz="1000"/>
            </a:lvl3pPr>
            <a:lvl4pPr marL="1371244" indent="0">
              <a:buNone/>
              <a:defRPr sz="900"/>
            </a:lvl4pPr>
            <a:lvl5pPr marL="1828326" indent="0">
              <a:buNone/>
              <a:defRPr sz="900"/>
            </a:lvl5pPr>
            <a:lvl6pPr marL="2285411" indent="0">
              <a:buNone/>
              <a:defRPr sz="900"/>
            </a:lvl6pPr>
            <a:lvl7pPr marL="2742487" indent="0">
              <a:buNone/>
              <a:defRPr sz="900"/>
            </a:lvl7pPr>
            <a:lvl8pPr marL="3199571" indent="0">
              <a:buNone/>
              <a:defRPr sz="900"/>
            </a:lvl8pPr>
            <a:lvl9pPr marL="3656655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9E2B44B2-2219-4A37-955C-F7E37F3EB44E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19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77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B49C2FDF-5909-4D38-8F16-328A510C3794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1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5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74" y="1398595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FF94A420-232D-428E-A499-6CC292D9F44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0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69927" y="1398600"/>
            <a:ext cx="9255125" cy="50612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569916" y="2176477"/>
            <a:ext cx="4551362" cy="190205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273675" y="2176477"/>
            <a:ext cx="4551363" cy="190205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69916" y="3192477"/>
            <a:ext cx="4551362" cy="190205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73675" y="3192477"/>
            <a:ext cx="4551363" cy="190205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6C36EAC-1D31-44C6-9B00-8D80D2681ABA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4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68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altLang="de-DE" noProof="0" smtClean="0"/>
              <a:t>Titel des Vortrags,</a:t>
            </a:r>
            <a:br>
              <a:rPr lang="de-DE" altLang="de-DE" noProof="0" smtClean="0"/>
            </a:br>
            <a:r>
              <a:rPr lang="de-DE" altLang="de-DE" noProof="0" smtClean="0"/>
              <a:t>bei Bedarf zweizeilig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68" y="3548064"/>
            <a:ext cx="6894513" cy="4154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altLang="de-DE" noProof="0" smtClean="0"/>
              <a:t>Untertitel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568" eaLnBrk="0" hangingPunct="0">
              <a:defRPr sz="18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568" eaLnBrk="0" hangingPunct="0">
              <a:defRPr sz="2000">
                <a:solidFill>
                  <a:srgbClr val="555555"/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0842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9004F437-4B6D-4EF5-B7F8-49356AF0ABF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06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92"/>
            <a:ext cx="8782050" cy="127557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8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5" indent="0">
              <a:buNone/>
              <a:defRPr sz="1800"/>
            </a:lvl2pPr>
            <a:lvl3pPr marL="914108" indent="0">
              <a:buNone/>
              <a:defRPr sz="1600"/>
            </a:lvl3pPr>
            <a:lvl4pPr marL="1371162" indent="0">
              <a:buNone/>
              <a:defRPr sz="1400"/>
            </a:lvl4pPr>
            <a:lvl5pPr marL="1828217" indent="0">
              <a:buNone/>
              <a:defRPr sz="1400"/>
            </a:lvl5pPr>
            <a:lvl6pPr marL="2285275" indent="0">
              <a:buNone/>
              <a:defRPr sz="1400"/>
            </a:lvl6pPr>
            <a:lvl7pPr marL="2742325" indent="0">
              <a:buNone/>
              <a:defRPr sz="1400"/>
            </a:lvl7pPr>
            <a:lvl8pPr marL="3199380" indent="0">
              <a:buNone/>
              <a:defRPr sz="1400"/>
            </a:lvl8pPr>
            <a:lvl9pPr marL="3656437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239BAE39-128B-4D7C-967C-8D97C14AADCE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93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409C978E-49CE-4DDD-A049-2966CC728BFA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26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31"/>
            <a:ext cx="9299575" cy="50612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08" indent="0">
              <a:buNone/>
              <a:defRPr sz="1800" b="1"/>
            </a:lvl3pPr>
            <a:lvl4pPr marL="1371162" indent="0">
              <a:buNone/>
              <a:defRPr sz="1600" b="1"/>
            </a:lvl4pPr>
            <a:lvl5pPr marL="1828217" indent="0">
              <a:buNone/>
              <a:defRPr sz="1600" b="1"/>
            </a:lvl5pPr>
            <a:lvl6pPr marL="2285275" indent="0">
              <a:buNone/>
              <a:defRPr sz="1600" b="1"/>
            </a:lvl6pPr>
            <a:lvl7pPr marL="2742325" indent="0">
              <a:buNone/>
              <a:defRPr sz="1600" b="1"/>
            </a:lvl7pPr>
            <a:lvl8pPr marL="3199380" indent="0">
              <a:buNone/>
              <a:defRPr sz="1600" b="1"/>
            </a:lvl8pPr>
            <a:lvl9pPr marL="365643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5" indent="0">
              <a:buNone/>
              <a:defRPr sz="2000" b="1"/>
            </a:lvl2pPr>
            <a:lvl3pPr marL="914108" indent="0">
              <a:buNone/>
              <a:defRPr sz="1800" b="1"/>
            </a:lvl3pPr>
            <a:lvl4pPr marL="1371162" indent="0">
              <a:buNone/>
              <a:defRPr sz="1600" b="1"/>
            </a:lvl4pPr>
            <a:lvl5pPr marL="1828217" indent="0">
              <a:buNone/>
              <a:defRPr sz="1600" b="1"/>
            </a:lvl5pPr>
            <a:lvl6pPr marL="2285275" indent="0">
              <a:buNone/>
              <a:defRPr sz="1600" b="1"/>
            </a:lvl6pPr>
            <a:lvl7pPr marL="2742325" indent="0">
              <a:buNone/>
              <a:defRPr sz="1600" b="1"/>
            </a:lvl7pPr>
            <a:lvl8pPr marL="3199380" indent="0">
              <a:buNone/>
              <a:defRPr sz="1600" b="1"/>
            </a:lvl8pPr>
            <a:lvl9pPr marL="3656437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7011CF9-7F65-4697-8049-B8D79C79D041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24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D995D3DB-01D9-4254-BE4B-179F00FB321C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8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29"/>
            <a:ext cx="9299575" cy="50612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3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433" indent="0">
              <a:buNone/>
              <a:defRPr sz="1600" b="1"/>
            </a:lvl7pPr>
            <a:lvl8pPr marL="3199508" indent="0">
              <a:buNone/>
              <a:defRPr sz="1600" b="1"/>
            </a:lvl8pPr>
            <a:lvl9pPr marL="365658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3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433" indent="0">
              <a:buNone/>
              <a:defRPr sz="1600" b="1"/>
            </a:lvl7pPr>
            <a:lvl8pPr marL="3199508" indent="0">
              <a:buNone/>
              <a:defRPr sz="1600" b="1"/>
            </a:lvl8pPr>
            <a:lvl9pPr marL="365658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106332B7-853C-4C91-96E8-A1657C40AD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93775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FEAFC1E8-C4B9-4838-9441-A8AFAAC170D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75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7"/>
            <a:ext cx="3398837" cy="6600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18" y="288942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55" indent="0">
              <a:buNone/>
              <a:defRPr sz="1200"/>
            </a:lvl2pPr>
            <a:lvl3pPr marL="914108" indent="0">
              <a:buNone/>
              <a:defRPr sz="1000"/>
            </a:lvl3pPr>
            <a:lvl4pPr marL="1371162" indent="0">
              <a:buNone/>
              <a:defRPr sz="900"/>
            </a:lvl4pPr>
            <a:lvl5pPr marL="1828217" indent="0">
              <a:buNone/>
              <a:defRPr sz="900"/>
            </a:lvl5pPr>
            <a:lvl6pPr marL="2285275" indent="0">
              <a:buNone/>
              <a:defRPr sz="900"/>
            </a:lvl6pPr>
            <a:lvl7pPr marL="2742325" indent="0">
              <a:buNone/>
              <a:defRPr sz="900"/>
            </a:lvl7pPr>
            <a:lvl8pPr marL="3199380" indent="0">
              <a:buNone/>
              <a:defRPr sz="900"/>
            </a:lvl8pPr>
            <a:lvl9pPr marL="365643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3AE9CE05-545D-4210-A207-E76456353B96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86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60"/>
            <a:ext cx="6197600" cy="3522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055" indent="0">
              <a:buNone/>
              <a:defRPr sz="2700"/>
            </a:lvl2pPr>
            <a:lvl3pPr marL="914108" indent="0">
              <a:buNone/>
              <a:defRPr sz="2400"/>
            </a:lvl3pPr>
            <a:lvl4pPr marL="1371162" indent="0">
              <a:buNone/>
              <a:defRPr sz="2000"/>
            </a:lvl4pPr>
            <a:lvl5pPr marL="1828217" indent="0">
              <a:buNone/>
              <a:defRPr sz="2000"/>
            </a:lvl5pPr>
            <a:lvl6pPr marL="2285275" indent="0">
              <a:buNone/>
              <a:defRPr sz="2000"/>
            </a:lvl6pPr>
            <a:lvl7pPr marL="2742325" indent="0">
              <a:buNone/>
              <a:defRPr sz="2000"/>
            </a:lvl7pPr>
            <a:lvl8pPr marL="3199380" indent="0">
              <a:buNone/>
              <a:defRPr sz="2000"/>
            </a:lvl8pPr>
            <a:lvl9pPr marL="3656437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55" indent="0">
              <a:buNone/>
              <a:defRPr sz="1200"/>
            </a:lvl2pPr>
            <a:lvl3pPr marL="914108" indent="0">
              <a:buNone/>
              <a:defRPr sz="1000"/>
            </a:lvl3pPr>
            <a:lvl4pPr marL="1371162" indent="0">
              <a:buNone/>
              <a:defRPr sz="900"/>
            </a:lvl4pPr>
            <a:lvl5pPr marL="1828217" indent="0">
              <a:buNone/>
              <a:defRPr sz="900"/>
            </a:lvl5pPr>
            <a:lvl6pPr marL="2285275" indent="0">
              <a:buNone/>
              <a:defRPr sz="900"/>
            </a:lvl6pPr>
            <a:lvl7pPr marL="2742325" indent="0">
              <a:buNone/>
              <a:defRPr sz="900"/>
            </a:lvl7pPr>
            <a:lvl8pPr marL="3199380" indent="0">
              <a:buNone/>
              <a:defRPr sz="900"/>
            </a:lvl8pPr>
            <a:lvl9pPr marL="365643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FB4FC383-42F8-4383-83B9-94CE868634D6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26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80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C1D041CD-F848-4CDC-A3EE-527C9EA7B1FA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88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5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77" y="1398595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E3CBAFF1-B7F1-421E-833F-226E620589C8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68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C1A09-EAF6-4352-8C87-064DC9593856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45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3" y="1398606"/>
            <a:ext cx="9259201" cy="50612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5"/>
          </p:nvPr>
        </p:nvSpPr>
        <p:spPr>
          <a:xfrm>
            <a:off x="5346000" y="2187283"/>
            <a:ext cx="4500000" cy="1440394"/>
          </a:xfrm>
        </p:spPr>
        <p:txBody>
          <a:bodyPr/>
          <a:lstStyle>
            <a:lvl1pPr algn="ctr">
              <a:defRPr sz="18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68800" y="2187584"/>
            <a:ext cx="4500000" cy="153272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DA46891C-A91B-4ECE-9E98-DFD161A76A97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87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01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9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588" eaLnBrk="0" hangingPunct="0">
              <a:defRPr sz="18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29.11.2017</a:t>
            </a:r>
            <a:endParaRPr lang="de-DE"/>
          </a:p>
        </p:txBody>
      </p:sp>
      <p:sp>
        <p:nvSpPr>
          <p:cNvPr id="50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588" eaLnBrk="0" hangingPunct="0">
              <a:defRPr sz="20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Basisvortrag Staub</a:t>
            </a:r>
            <a:endParaRPr lang="de-DE"/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66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66" y="3548072"/>
            <a:ext cx="6894513" cy="83099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50203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360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91A2A632-502A-46E0-A924-B71361036252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917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92"/>
            <a:ext cx="8782050" cy="127557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8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64" indent="0">
              <a:buNone/>
              <a:defRPr sz="1800"/>
            </a:lvl2pPr>
            <a:lvl3pPr marL="914126" indent="0">
              <a:buNone/>
              <a:defRPr sz="1600"/>
            </a:lvl3pPr>
            <a:lvl4pPr marL="1371189" indent="0">
              <a:buNone/>
              <a:defRPr sz="1400"/>
            </a:lvl4pPr>
            <a:lvl5pPr marL="1828254" indent="0">
              <a:buNone/>
              <a:defRPr sz="1400"/>
            </a:lvl5pPr>
            <a:lvl6pPr marL="2285320" indent="0">
              <a:buNone/>
              <a:defRPr sz="1400"/>
            </a:lvl6pPr>
            <a:lvl7pPr marL="2742379" indent="0">
              <a:buNone/>
              <a:defRPr sz="1400"/>
            </a:lvl7pPr>
            <a:lvl8pPr marL="3199444" indent="0">
              <a:buNone/>
              <a:defRPr sz="1400"/>
            </a:lvl8pPr>
            <a:lvl9pPr marL="3656509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869C5BCC-A935-4D44-A1F2-92242F0E1C0A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0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927F8D6D-16EF-43D9-9316-F73F08FF0B3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2825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0013F002-96DF-447B-BFDC-CCD965D7398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61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30"/>
            <a:ext cx="9299575" cy="50612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4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4" indent="0">
              <a:buNone/>
              <a:defRPr sz="1600" b="1"/>
            </a:lvl5pPr>
            <a:lvl6pPr marL="2285320" indent="0">
              <a:buNone/>
              <a:defRPr sz="1600" b="1"/>
            </a:lvl6pPr>
            <a:lvl7pPr marL="2742379" indent="0">
              <a:buNone/>
              <a:defRPr sz="1600" b="1"/>
            </a:lvl7pPr>
            <a:lvl8pPr marL="3199444" indent="0">
              <a:buNone/>
              <a:defRPr sz="1600" b="1"/>
            </a:lvl8pPr>
            <a:lvl9pPr marL="3656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4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4" indent="0">
              <a:buNone/>
              <a:defRPr sz="1600" b="1"/>
            </a:lvl5pPr>
            <a:lvl6pPr marL="2285320" indent="0">
              <a:buNone/>
              <a:defRPr sz="1600" b="1"/>
            </a:lvl6pPr>
            <a:lvl7pPr marL="2742379" indent="0">
              <a:buNone/>
              <a:defRPr sz="1600" b="1"/>
            </a:lvl7pPr>
            <a:lvl8pPr marL="3199444" indent="0">
              <a:buNone/>
              <a:defRPr sz="1600" b="1"/>
            </a:lvl8pPr>
            <a:lvl9pPr marL="3656509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3038C745-03E6-4041-B0A4-D357E9340D2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53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FBA548B9-84A8-49DC-9868-83F3C932303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1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9030A44F-84FD-4CAB-8139-3EF660CA5C59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33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7"/>
            <a:ext cx="3398837" cy="6600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17" y="288941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64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4" indent="0">
              <a:buNone/>
              <a:defRPr sz="900"/>
            </a:lvl5pPr>
            <a:lvl6pPr marL="2285320" indent="0">
              <a:buNone/>
              <a:defRPr sz="900"/>
            </a:lvl6pPr>
            <a:lvl7pPr marL="2742379" indent="0">
              <a:buNone/>
              <a:defRPr sz="900"/>
            </a:lvl7pPr>
            <a:lvl8pPr marL="3199444" indent="0">
              <a:buNone/>
              <a:defRPr sz="900"/>
            </a:lvl8pPr>
            <a:lvl9pPr marL="365650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8ED2953-0D35-44D4-9CB6-DAA00F3E2E2F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849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60"/>
            <a:ext cx="6197600" cy="3522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984885"/>
          </a:xfrm>
        </p:spPr>
        <p:txBody>
          <a:bodyPr/>
          <a:lstStyle>
            <a:lvl1pPr marL="0" indent="0">
              <a:buNone/>
              <a:defRPr sz="3200"/>
            </a:lvl1pPr>
            <a:lvl2pPr marL="457064" indent="0">
              <a:buNone/>
              <a:defRPr sz="2700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4" indent="0">
              <a:buNone/>
              <a:defRPr sz="2000"/>
            </a:lvl5pPr>
            <a:lvl6pPr marL="2285320" indent="0">
              <a:buNone/>
              <a:defRPr sz="2000"/>
            </a:lvl6pPr>
            <a:lvl7pPr marL="2742379" indent="0">
              <a:buNone/>
              <a:defRPr sz="2000"/>
            </a:lvl7pPr>
            <a:lvl8pPr marL="3199444" indent="0">
              <a:buNone/>
              <a:defRPr sz="2000"/>
            </a:lvl8pPr>
            <a:lvl9pPr marL="3656509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64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4" indent="0">
              <a:buNone/>
              <a:defRPr sz="900"/>
            </a:lvl5pPr>
            <a:lvl6pPr marL="2285320" indent="0">
              <a:buNone/>
              <a:defRPr sz="900"/>
            </a:lvl6pPr>
            <a:lvl7pPr marL="2742379" indent="0">
              <a:buNone/>
              <a:defRPr sz="900"/>
            </a:lvl7pPr>
            <a:lvl8pPr marL="3199444" indent="0">
              <a:buNone/>
              <a:defRPr sz="900"/>
            </a:lvl8pPr>
            <a:lvl9pPr marL="3656509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44718F79-05FC-4F0F-9AB6-18A6E5909C3B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0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79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4E91D95C-FD2E-4B4D-81CD-807ECF0B277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44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5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76" y="1398595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1988EF7D-C380-4CF6-8422-47FEC2FA709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31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01" name="Picture 25" descr="01 PPT-Titel-Fuß_4z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9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608" eaLnBrk="0" hangingPunct="0">
              <a:defRPr sz="18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29.11.2017</a:t>
            </a:r>
            <a:endParaRPr lang="de-DE"/>
          </a:p>
        </p:txBody>
      </p:sp>
      <p:sp>
        <p:nvSpPr>
          <p:cNvPr id="50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608" eaLnBrk="0" hangingPunct="0">
              <a:defRPr sz="20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Basisvortrag Staub</a:t>
            </a:r>
            <a:endParaRPr lang="de-DE"/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65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65" y="3548072"/>
            <a:ext cx="6894513" cy="83099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50203" name="Picture 27" descr="01-PPT BG-BAU-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36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91A2A632-502A-46E0-A924-B71361036252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CB562CF3-FAB2-49B0-B6DA-C362598E79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5866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92"/>
            <a:ext cx="8782050" cy="127557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8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44" indent="0">
              <a:buNone/>
              <a:defRPr sz="1600"/>
            </a:lvl3pPr>
            <a:lvl4pPr marL="1371217" indent="0">
              <a:buNone/>
              <a:defRPr sz="1400"/>
            </a:lvl4pPr>
            <a:lvl5pPr marL="1828290" indent="0">
              <a:buNone/>
              <a:defRPr sz="1400"/>
            </a:lvl5pPr>
            <a:lvl6pPr marL="2285365" indent="0">
              <a:buNone/>
              <a:defRPr sz="1400"/>
            </a:lvl6pPr>
            <a:lvl7pPr marL="2742433" indent="0">
              <a:buNone/>
              <a:defRPr sz="1400"/>
            </a:lvl7pPr>
            <a:lvl8pPr marL="3199508" indent="0">
              <a:buNone/>
              <a:defRPr sz="1400"/>
            </a:lvl8pPr>
            <a:lvl9pPr marL="3656582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869C5BCC-A935-4D44-A1F2-92242F0E1C0A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4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0013F002-96DF-447B-BFDC-CCD965D7398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424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29"/>
            <a:ext cx="9299575" cy="50612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3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433" indent="0">
              <a:buNone/>
              <a:defRPr sz="1600" b="1"/>
            </a:lvl7pPr>
            <a:lvl8pPr marL="3199508" indent="0">
              <a:buNone/>
              <a:defRPr sz="1600" b="1"/>
            </a:lvl8pPr>
            <a:lvl9pPr marL="365658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3" indent="0">
              <a:buNone/>
              <a:defRPr sz="2000" b="1"/>
            </a:lvl2pPr>
            <a:lvl3pPr marL="914144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9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433" indent="0">
              <a:buNone/>
              <a:defRPr sz="1600" b="1"/>
            </a:lvl7pPr>
            <a:lvl8pPr marL="3199508" indent="0">
              <a:buNone/>
              <a:defRPr sz="1600" b="1"/>
            </a:lvl8pPr>
            <a:lvl9pPr marL="365658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3038C745-03E6-4041-B0A4-D357E9340D2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16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FBA548B9-84A8-49DC-9868-83F3C932303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99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9030A44F-84FD-4CAB-8139-3EF660CA5C59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277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7"/>
            <a:ext cx="3398837" cy="6600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16" y="288940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44" indent="0">
              <a:buNone/>
              <a:defRPr sz="1000"/>
            </a:lvl3pPr>
            <a:lvl4pPr marL="1371217" indent="0">
              <a:buNone/>
              <a:defRPr sz="900"/>
            </a:lvl4pPr>
            <a:lvl5pPr marL="1828290" indent="0">
              <a:buNone/>
              <a:defRPr sz="900"/>
            </a:lvl5pPr>
            <a:lvl6pPr marL="2285365" indent="0">
              <a:buNone/>
              <a:defRPr sz="900"/>
            </a:lvl6pPr>
            <a:lvl7pPr marL="2742433" indent="0">
              <a:buNone/>
              <a:defRPr sz="900"/>
            </a:lvl7pPr>
            <a:lvl8pPr marL="3199508" indent="0">
              <a:buNone/>
              <a:defRPr sz="900"/>
            </a:lvl8pPr>
            <a:lvl9pPr marL="365658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A8ED2953-0D35-44D4-9CB6-DAA00F3E2E2F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62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59"/>
            <a:ext cx="6197600" cy="3522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984885"/>
          </a:xfrm>
        </p:spPr>
        <p:txBody>
          <a:bodyPr/>
          <a:lstStyle>
            <a:lvl1pPr marL="0" indent="0">
              <a:buNone/>
              <a:defRPr sz="3200"/>
            </a:lvl1pPr>
            <a:lvl2pPr marL="457073" indent="0">
              <a:buNone/>
              <a:defRPr sz="27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5" indent="0">
              <a:buNone/>
              <a:defRPr sz="2000"/>
            </a:lvl6pPr>
            <a:lvl7pPr marL="2742433" indent="0">
              <a:buNone/>
              <a:defRPr sz="2000"/>
            </a:lvl7pPr>
            <a:lvl8pPr marL="3199508" indent="0">
              <a:buNone/>
              <a:defRPr sz="2000"/>
            </a:lvl8pPr>
            <a:lvl9pPr marL="3656582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44" indent="0">
              <a:buNone/>
              <a:defRPr sz="1000"/>
            </a:lvl3pPr>
            <a:lvl4pPr marL="1371217" indent="0">
              <a:buNone/>
              <a:defRPr sz="900"/>
            </a:lvl4pPr>
            <a:lvl5pPr marL="1828290" indent="0">
              <a:buNone/>
              <a:defRPr sz="900"/>
            </a:lvl5pPr>
            <a:lvl6pPr marL="2285365" indent="0">
              <a:buNone/>
              <a:defRPr sz="900"/>
            </a:lvl6pPr>
            <a:lvl7pPr marL="2742433" indent="0">
              <a:buNone/>
              <a:defRPr sz="900"/>
            </a:lvl7pPr>
            <a:lvl8pPr marL="3199508" indent="0">
              <a:buNone/>
              <a:defRPr sz="900"/>
            </a:lvl8pPr>
            <a:lvl9pPr marL="365658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44718F79-05FC-4F0F-9AB6-18A6E5909C3B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43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78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4E91D95C-FD2E-4B4D-81CD-807ECF0B277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5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75" y="1398595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1988EF7D-C380-4CF6-8422-47FEC2FA709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964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317401" y="2253715"/>
            <a:ext cx="7239190" cy="1555096"/>
          </a:xfrm>
        </p:spPr>
        <p:txBody>
          <a:bodyPr lIns="0" tIns="0" rIns="0" bIns="0">
            <a:noAutofit/>
          </a:bodyPr>
          <a:lstStyle>
            <a:lvl1pPr>
              <a:defRPr sz="3700"/>
            </a:lvl1pPr>
          </a:lstStyle>
          <a:p>
            <a:r>
              <a:rPr lang="de-DE" dirty="0" smtClean="0"/>
              <a:t>Titel bearbeiten 34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317403" y="4111096"/>
            <a:ext cx="7241711" cy="17254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3100">
                <a:solidFill>
                  <a:schemeClr val="accent1"/>
                </a:solidFill>
              </a:defRPr>
            </a:lvl1pPr>
            <a:lvl2pPr marL="50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6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1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8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bearbeiten 28 </a:t>
            </a:r>
            <a:r>
              <a:rPr lang="de-DE" dirty="0" err="1" smtClean="0"/>
              <a:t>pt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1"/>
          <a:stretch/>
        </p:blipFill>
        <p:spPr bwMode="auto">
          <a:xfrm>
            <a:off x="18" y="5912693"/>
            <a:ext cx="10331451" cy="101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2318162" y="6750618"/>
            <a:ext cx="6346005" cy="380833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17403" y="5912700"/>
            <a:ext cx="7241711" cy="76175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>
                <a:solidFill>
                  <a:schemeClr val="accent1"/>
                </a:solidFill>
              </a:defRPr>
            </a:lvl1pPr>
          </a:lstStyle>
          <a:p>
            <a:r>
              <a:rPr lang="de-DE" smtClean="0">
                <a:solidFill>
                  <a:srgbClr val="555555"/>
                </a:solidFill>
              </a:rPr>
              <a:t>Basisvortrag Staub</a:t>
            </a:r>
            <a:endParaRPr lang="de-DE" dirty="0">
              <a:solidFill>
                <a:srgbClr val="555555"/>
              </a:solidFill>
            </a:endParaRPr>
          </a:p>
        </p:txBody>
      </p:sp>
      <p:pic>
        <p:nvPicPr>
          <p:cNvPr id="10" name="Grafik 9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8" name="Grafik 7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1" name="Grafik 10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3" name="Grafik 12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4" name="Grafik 13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5" name="Grafik 14" descr="01-PPT BG-BAU-Ti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  <p:pic>
        <p:nvPicPr>
          <p:cNvPr id="16" name="Grafik 15" descr="01-PPT BG-BAU-Tite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10331450" cy="19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7"/>
            <a:ext cx="3398837" cy="6600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16" y="288940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44" indent="0">
              <a:buNone/>
              <a:defRPr sz="1000"/>
            </a:lvl3pPr>
            <a:lvl4pPr marL="1371217" indent="0">
              <a:buNone/>
              <a:defRPr sz="900"/>
            </a:lvl4pPr>
            <a:lvl5pPr marL="1828290" indent="0">
              <a:buNone/>
              <a:defRPr sz="900"/>
            </a:lvl5pPr>
            <a:lvl6pPr marL="2285365" indent="0">
              <a:buNone/>
              <a:defRPr sz="900"/>
            </a:lvl6pPr>
            <a:lvl7pPr marL="2742433" indent="0">
              <a:buNone/>
              <a:defRPr sz="900"/>
            </a:lvl7pPr>
            <a:lvl8pPr marL="3199508" indent="0">
              <a:buNone/>
              <a:defRPr sz="900"/>
            </a:lvl8pPr>
            <a:lvl9pPr marL="365658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08489B7A-75D1-4C95-8D8F-5CC94BAD45C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063363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6577" y="1037484"/>
            <a:ext cx="9298305" cy="99016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6577" y="1951585"/>
            <a:ext cx="9298305" cy="4570000"/>
          </a:xfrm>
        </p:spPr>
        <p:txBody>
          <a:bodyPr/>
          <a:lstStyle>
            <a:lvl1pPr>
              <a:defRPr b="0"/>
            </a:lvl1pPr>
            <a:lvl2pPr>
              <a:defRPr sz="2400"/>
            </a:lvl2pPr>
          </a:lstStyle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Seite</a:t>
            </a:r>
            <a:r>
              <a:rPr lang="de-DE" altLang="de-DE" sz="1600"/>
              <a:t> </a:t>
            </a:r>
            <a:fld id="{3DD22B6B-17F6-46F1-9839-5601A725E35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80179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01" name="Picture 25" descr="01 PPT-Titel-Fuß_4zu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9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688" eaLnBrk="0" hangingPunct="0">
              <a:defRPr sz="18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29.11.2017</a:t>
            </a:r>
            <a:endParaRPr lang="de-DE"/>
          </a:p>
        </p:txBody>
      </p:sp>
      <p:sp>
        <p:nvSpPr>
          <p:cNvPr id="50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688" eaLnBrk="0" hangingPunct="0">
              <a:defRPr sz="20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Basisvortrag Staub</a:t>
            </a:r>
            <a:endParaRPr lang="de-DE"/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61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61" y="3548072"/>
            <a:ext cx="6894513" cy="83099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50203" name="Picture 27" descr="01-PPT BG-BAU-Tite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494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686A9D8-929F-4818-A6B1-2419DB4F627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99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92"/>
            <a:ext cx="8782050" cy="127557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8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0" indent="0">
              <a:buNone/>
              <a:defRPr sz="1800"/>
            </a:lvl2pPr>
            <a:lvl3pPr marL="914217" indent="0">
              <a:buNone/>
              <a:defRPr sz="1600"/>
            </a:lvl3pPr>
            <a:lvl4pPr marL="1371327" indent="0">
              <a:buNone/>
              <a:defRPr sz="1400"/>
            </a:lvl4pPr>
            <a:lvl5pPr marL="1828436" indent="0">
              <a:buNone/>
              <a:defRPr sz="1400"/>
            </a:lvl5pPr>
            <a:lvl6pPr marL="2285549" indent="0">
              <a:buNone/>
              <a:defRPr sz="1400"/>
            </a:lvl6pPr>
            <a:lvl7pPr marL="2742652" indent="0">
              <a:buNone/>
              <a:defRPr sz="1400"/>
            </a:lvl7pPr>
            <a:lvl8pPr marL="3199763" indent="0">
              <a:buNone/>
              <a:defRPr sz="1400"/>
            </a:lvl8pPr>
            <a:lvl9pPr marL="365687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2B94FF1C-6BCE-4712-B7BF-94D3094AE7E2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02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C8F4687C-F8B9-4166-8040-CAB09D203D3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01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22"/>
            <a:ext cx="9299575" cy="50612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9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3" indent="0">
              <a:buNone/>
              <a:defRPr sz="1600" b="1"/>
            </a:lvl8pPr>
            <a:lvl9pPr marL="365687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9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3" indent="0">
              <a:buNone/>
              <a:defRPr sz="1600" b="1"/>
            </a:lvl8pPr>
            <a:lvl9pPr marL="365687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0492D208-FEC0-4472-BF8A-CB07AD5D4006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97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CDE936AF-9C62-40B7-A371-992BA2CBFBBE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134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5F7D37AE-2BE0-47AD-B08F-D2C59C939617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8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59"/>
            <a:ext cx="6197600" cy="3522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073" indent="0">
              <a:buNone/>
              <a:defRPr sz="2700"/>
            </a:lvl2pPr>
            <a:lvl3pPr marL="914144" indent="0">
              <a:buNone/>
              <a:defRPr sz="2400"/>
            </a:lvl3pPr>
            <a:lvl4pPr marL="1371217" indent="0">
              <a:buNone/>
              <a:defRPr sz="2000"/>
            </a:lvl4pPr>
            <a:lvl5pPr marL="1828290" indent="0">
              <a:buNone/>
              <a:defRPr sz="2000"/>
            </a:lvl5pPr>
            <a:lvl6pPr marL="2285365" indent="0">
              <a:buNone/>
              <a:defRPr sz="2000"/>
            </a:lvl6pPr>
            <a:lvl7pPr marL="2742433" indent="0">
              <a:buNone/>
              <a:defRPr sz="2000"/>
            </a:lvl7pPr>
            <a:lvl8pPr marL="3199508" indent="0">
              <a:buNone/>
              <a:defRPr sz="2000"/>
            </a:lvl8pPr>
            <a:lvl9pPr marL="3656582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44" indent="0">
              <a:buNone/>
              <a:defRPr sz="1000"/>
            </a:lvl3pPr>
            <a:lvl4pPr marL="1371217" indent="0">
              <a:buNone/>
              <a:defRPr sz="900"/>
            </a:lvl4pPr>
            <a:lvl5pPr marL="1828290" indent="0">
              <a:buNone/>
              <a:defRPr sz="900"/>
            </a:lvl5pPr>
            <a:lvl6pPr marL="2285365" indent="0">
              <a:buNone/>
              <a:defRPr sz="900"/>
            </a:lvl6pPr>
            <a:lvl7pPr marL="2742433" indent="0">
              <a:buNone/>
              <a:defRPr sz="900"/>
            </a:lvl7pPr>
            <a:lvl8pPr marL="3199508" indent="0">
              <a:buNone/>
              <a:defRPr sz="900"/>
            </a:lvl8pPr>
            <a:lvl9pPr marL="365658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67A5FE49-180C-473C-83C7-92715852DE8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067699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857637"/>
            <a:ext cx="3398837" cy="6600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8611" y="288935"/>
            <a:ext cx="5776913" cy="21729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15942" y="1517651"/>
            <a:ext cx="3398837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17" indent="0">
              <a:buNone/>
              <a:defRPr sz="1000"/>
            </a:lvl3pPr>
            <a:lvl4pPr marL="1371327" indent="0">
              <a:buNone/>
              <a:defRPr sz="900"/>
            </a:lvl4pPr>
            <a:lvl5pPr marL="1828436" indent="0">
              <a:buNone/>
              <a:defRPr sz="900"/>
            </a:lvl5pPr>
            <a:lvl6pPr marL="2285549" indent="0">
              <a:buNone/>
              <a:defRPr sz="900"/>
            </a:lvl6pPr>
            <a:lvl7pPr marL="2742652" indent="0">
              <a:buNone/>
              <a:defRPr sz="900"/>
            </a:lvl7pPr>
            <a:lvl8pPr marL="3199763" indent="0">
              <a:buNone/>
              <a:defRPr sz="900"/>
            </a:lvl8pPr>
            <a:lvl9pPr marL="365687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39912C1-F31E-4A6A-9712-DCEBCEBB27A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595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5650" y="5326255"/>
            <a:ext cx="6197600" cy="35224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25650" y="647700"/>
            <a:ext cx="6197600" cy="984885"/>
          </a:xfrm>
        </p:spPr>
        <p:txBody>
          <a:bodyPr/>
          <a:lstStyle>
            <a:lvl1pPr marL="0" indent="0">
              <a:buNone/>
              <a:defRPr sz="3200"/>
            </a:lvl1pPr>
            <a:lvl2pPr marL="457110" indent="0">
              <a:buNone/>
              <a:defRPr sz="2700"/>
            </a:lvl2pPr>
            <a:lvl3pPr marL="914217" indent="0">
              <a:buNone/>
              <a:defRPr sz="2400"/>
            </a:lvl3pPr>
            <a:lvl4pPr marL="1371327" indent="0">
              <a:buNone/>
              <a:defRPr sz="2000"/>
            </a:lvl4pPr>
            <a:lvl5pPr marL="1828436" indent="0">
              <a:buNone/>
              <a:defRPr sz="2000"/>
            </a:lvl5pPr>
            <a:lvl6pPr marL="2285549" indent="0">
              <a:buNone/>
              <a:defRPr sz="2000"/>
            </a:lvl6pPr>
            <a:lvl7pPr marL="2742652" indent="0">
              <a:buNone/>
              <a:defRPr sz="2000"/>
            </a:lvl7pPr>
            <a:lvl8pPr marL="3199763" indent="0">
              <a:buNone/>
              <a:defRPr sz="2000"/>
            </a:lvl8pPr>
            <a:lvl9pPr marL="3656873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25650" y="5678489"/>
            <a:ext cx="61976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17" indent="0">
              <a:buNone/>
              <a:defRPr sz="1000"/>
            </a:lvl3pPr>
            <a:lvl4pPr marL="1371327" indent="0">
              <a:buNone/>
              <a:defRPr sz="900"/>
            </a:lvl4pPr>
            <a:lvl5pPr marL="1828436" indent="0">
              <a:buNone/>
              <a:defRPr sz="900"/>
            </a:lvl5pPr>
            <a:lvl6pPr marL="2285549" indent="0">
              <a:buNone/>
              <a:defRPr sz="900"/>
            </a:lvl6pPr>
            <a:lvl7pPr marL="2742652" indent="0">
              <a:buNone/>
              <a:defRPr sz="900"/>
            </a:lvl7pPr>
            <a:lvl8pPr marL="3199763" indent="0">
              <a:buNone/>
              <a:defRPr sz="900"/>
            </a:lvl8pPr>
            <a:lvl9pPr marL="365687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71E94E3C-D0E6-4285-BCA5-516D9AEAE61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55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30212" y="2176473"/>
            <a:ext cx="3594830" cy="18811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425F02D1-0338-4B11-8F8D-48E091D9187B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170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78383" y="1398595"/>
            <a:ext cx="1846659" cy="2659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88270" y="1398595"/>
            <a:ext cx="2271391" cy="26590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333EBE67-2186-4161-A65D-3D833AEBBA2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189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01" name="Picture 25" descr="01 PPT-Titel-Fuß_4zu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6"/>
            <a:ext cx="10328275" cy="9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9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2305050" y="6634164"/>
            <a:ext cx="6761163" cy="268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algn="l" defTabSz="1004808" eaLnBrk="0" hangingPunct="0">
              <a:defRPr sz="18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29.11.2017</a:t>
            </a:r>
            <a:endParaRPr lang="de-DE"/>
          </a:p>
        </p:txBody>
      </p:sp>
      <p:sp>
        <p:nvSpPr>
          <p:cNvPr id="50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2305050" y="6280151"/>
            <a:ext cx="6761163" cy="2762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t"/>
          <a:lstStyle>
            <a:lvl1pPr defTabSz="1004808" eaLnBrk="0" hangingPunct="0">
              <a:defRPr sz="2000">
                <a:solidFill>
                  <a:srgbClr val="555555"/>
                </a:solidFill>
              </a:defRPr>
            </a:lvl1pPr>
          </a:lstStyle>
          <a:p>
            <a:r>
              <a:rPr lang="de-DE" smtClean="0"/>
              <a:t>Basisvortrag Staub</a:t>
            </a:r>
            <a:endParaRPr lang="de-DE"/>
          </a:p>
        </p:txBody>
      </p:sp>
      <p:sp>
        <p:nvSpPr>
          <p:cNvPr id="5019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305054" y="2316165"/>
            <a:ext cx="6894513" cy="941796"/>
          </a:xfrm>
        </p:spPr>
        <p:txBody>
          <a:bodyPr bIns="0"/>
          <a:lstStyle>
            <a:lvl1pPr>
              <a:lnSpc>
                <a:spcPct val="90000"/>
              </a:lnSpc>
              <a:defRPr sz="34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50192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305054" y="3548067"/>
            <a:ext cx="6894513" cy="83099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2700" b="1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50203" name="Picture 27" descr="01-PPT BG-BAU-Tite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2237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6686A9D8-929F-4818-A6B1-2419DB4F627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165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976" y="4662489"/>
            <a:ext cx="8782050" cy="127557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5976" y="4354714"/>
            <a:ext cx="878205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4" indent="0">
              <a:buNone/>
              <a:defRPr sz="1800"/>
            </a:lvl2pPr>
            <a:lvl3pPr marL="914327" indent="0">
              <a:buNone/>
              <a:defRPr sz="1600"/>
            </a:lvl3pPr>
            <a:lvl4pPr marL="1371490" indent="0">
              <a:buNone/>
              <a:defRPr sz="1400"/>
            </a:lvl4pPr>
            <a:lvl5pPr marL="1828654" indent="0">
              <a:buNone/>
              <a:defRPr sz="1400"/>
            </a:lvl5pPr>
            <a:lvl6pPr marL="2285819" indent="0">
              <a:buNone/>
              <a:defRPr sz="1400"/>
            </a:lvl6pPr>
            <a:lvl7pPr marL="2742982" indent="0">
              <a:buNone/>
              <a:defRPr sz="1400"/>
            </a:lvl7pPr>
            <a:lvl8pPr marL="3200145" indent="0">
              <a:buNone/>
              <a:defRPr sz="1400"/>
            </a:lvl8pPr>
            <a:lvl9pPr marL="3657308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2B94FF1C-6BCE-4712-B7BF-94D3094AE7E2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327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9916" y="2176464"/>
            <a:ext cx="4551362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73675" y="2176464"/>
            <a:ext cx="4551363" cy="1892826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C8F4687C-F8B9-4166-8040-CAB09D203D34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747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42" y="290515"/>
            <a:ext cx="9299575" cy="50613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8" y="1930956"/>
            <a:ext cx="4565650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9" indent="0">
              <a:buNone/>
              <a:defRPr sz="1600" b="1"/>
            </a:lvl6pPr>
            <a:lvl7pPr marL="2742982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5938" y="2300288"/>
            <a:ext cx="4565650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48275" y="1930956"/>
            <a:ext cx="4567238" cy="3693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9" indent="0">
              <a:buNone/>
              <a:defRPr sz="1600" b="1"/>
            </a:lvl6pPr>
            <a:lvl7pPr marL="2742982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48275" y="2300288"/>
            <a:ext cx="4567238" cy="16619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0492D208-FEC0-4472-BF8A-CB07AD5D4006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265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CDE936AF-9C62-40B7-A371-992BA2CBFBBE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9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image" Target="../media/image1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5.png"/><Relationship Id="rId5" Type="http://schemas.openxmlformats.org/officeDocument/2006/relationships/theme" Target="../theme/theme23.xml"/><Relationship Id="rId4" Type="http://schemas.openxmlformats.org/officeDocument/2006/relationships/slideLayout" Target="../slideLayouts/slideLayout25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5.png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2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02-DGUV PPT_Fuß-Folgeseite_3zu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90"/>
            <a:ext cx="1032827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1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81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altLang="de-DE" smtClean="0"/>
              <a:t>Basisvortrag Staub</a:t>
            </a:r>
            <a:endParaRPr lang="de-DE" altLang="de-DE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29" y="2176478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29" y="1398602"/>
            <a:ext cx="9255125" cy="5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1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altLang="de-DE"/>
              <a:t>Seite</a:t>
            </a:r>
            <a:r>
              <a:rPr lang="de-DE" altLang="de-DE" sz="1600"/>
              <a:t> </a:t>
            </a:r>
            <a:fld id="{88DBA312-F3D5-4CB3-B7B7-6007D9E82055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1048" name="Picture 24" descr="02-PPT BG-BAU-Folgese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/>
  <p:txStyles>
    <p:titleStyle>
      <a:lvl1pPr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2pPr>
      <a:lvl3pPr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3pPr>
      <a:lvl4pPr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4pPr>
      <a:lvl5pPr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5pPr>
      <a:lvl6pPr marL="457073"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6pPr>
      <a:lvl7pPr marL="914144"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7pPr>
      <a:lvl8pPr marL="1371217"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8pPr>
      <a:lvl9pPr marL="1828290" algn="l" defTabSz="100460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pitchFamily="34" charset="0"/>
        </a:defRPr>
      </a:lvl9pPr>
    </p:titleStyle>
    <p:bodyStyle>
      <a:lvl1pPr algn="l" defTabSz="1004608" rtl="0" fontAlgn="base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2988" indent="-171403" algn="l" defTabSz="1004608" rtl="0" fontAlgn="base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738" indent="-176162" algn="l" defTabSz="1004608" rtl="0" fontAlgn="base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487" indent="-176162" algn="l" defTabSz="100460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1958" indent="-161879" algn="l" defTabSz="100460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040" indent="-161879" algn="l" defTabSz="100460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102" indent="-161879" algn="l" defTabSz="100460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175" indent="-161879" algn="l" defTabSz="100460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249" indent="-161879" algn="l" defTabSz="100460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3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8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2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02-DGUV PPT_Fuß-Folgeseite_3zu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9"/>
            <a:ext cx="1032827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61049" y="6737350"/>
            <a:ext cx="2063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992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 charset="0"/>
              </a:rPr>
              <a:t>29.11.2017</a:t>
            </a: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992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 charset="0"/>
              </a:rPr>
              <a:t>Basisvortrag Staub</a:t>
            </a: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7" y="2176467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Fließtext optimal 24pt, minimal 20pt</a:t>
            </a:r>
          </a:p>
          <a:p>
            <a:pPr lvl="1"/>
            <a:r>
              <a:rPr lang="de-DE" smtClean="0"/>
              <a:t>Aufzählungspunkt</a:t>
            </a:r>
          </a:p>
          <a:p>
            <a:pPr lvl="2"/>
            <a:r>
              <a:rPr lang="de-DE" smtClean="0"/>
              <a:t>Aufzählungspunkt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7" y="1398590"/>
            <a:ext cx="9255125" cy="50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992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  <a:latin typeface="Arial" charset="0"/>
              </a:rPr>
              <a:t>Seite</a:t>
            </a:r>
            <a:r>
              <a:rPr lang="de-DE" sz="1600">
                <a:solidFill>
                  <a:srgbClr val="FFFFFF"/>
                </a:solidFill>
                <a:latin typeface="Arial" charset="0"/>
              </a:rPr>
              <a:t> </a:t>
            </a:r>
            <a:fld id="{C4EACF1F-4448-411E-B46E-AB80C8DF8B49}" type="slidenum">
              <a:rPr lang="de-DE">
                <a:solidFill>
                  <a:srgbClr val="FFFFFF"/>
                </a:solidFill>
                <a:latin typeface="Arial" charset="0"/>
              </a:rPr>
              <a:pPr/>
              <a:t>‹Nr.›</a:t>
            </a:fld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48" name="Picture 24" descr="02-PPT BG-BAU-Folgeseit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17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18" r:id="rId12"/>
  </p:sldLayoutIdLst>
  <p:hf hdr="0"/>
  <p:txStyles>
    <p:titleStyle>
      <a:lvl1pPr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164"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327"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490"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654" algn="l" defTabSz="10048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08" rtl="0" eaLnBrk="1" fontAlgn="base" hangingPunct="1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24" indent="-171436" algn="l" defTabSz="1004808" rtl="0" eaLnBrk="1" fontAlgn="base" hangingPunct="1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08" indent="-176199" algn="l" defTabSz="1004808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597" indent="-176199" algn="l" defTabSz="10048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096" indent="-161912" algn="l" defTabSz="10048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262" indent="-161912" algn="l" defTabSz="10048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421" indent="-161912" algn="l" defTabSz="10048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586" indent="-161912" algn="l" defTabSz="10048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749" indent="-161912" algn="l" defTabSz="10048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9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2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674443"/>
            <a:ext cx="10331450" cy="5804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93" tIns="50246" rIns="100493" bIns="50246" rtlCol="0" anchor="ctr"/>
          <a:lstStyle/>
          <a:p>
            <a:pPr algn="ctr" defTabSz="10049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2000" b="0">
              <a:solidFill>
                <a:srgbClr val="00499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573" y="1037483"/>
            <a:ext cx="9298305" cy="9901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r>
              <a:rPr lang="de-DE" dirty="0" smtClean="0"/>
              <a:t> bearbeiten mit 3xKlick</a:t>
            </a:r>
            <a:endParaRPr lang="de-DE" dirty="0"/>
          </a:p>
        </p:txBody>
      </p:sp>
      <p:sp>
        <p:nvSpPr>
          <p:cNvPr id="3" name="Textplatzhalter 2"/>
          <p:cNvSpPr>
            <a:spLocks noGrp="1" noChangeAspect="1"/>
          </p:cNvSpPr>
          <p:nvPr>
            <p:ph type="body" idx="1"/>
          </p:nvPr>
        </p:nvSpPr>
        <p:spPr>
          <a:xfrm>
            <a:off x="516573" y="1951585"/>
            <a:ext cx="9298305" cy="4529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9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29.11.2017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9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Basisvortrag Staub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defTabSz="10049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dirty="0" smtClean="0">
                <a:solidFill>
                  <a:prstClr val="white"/>
                </a:solidFill>
                <a:latin typeface="Arial"/>
              </a:rPr>
              <a:t>Seite </a:t>
            </a:r>
            <a:fld id="{31D57D1F-A3B1-42F3-BC7D-8AAC7924F69D}" type="slidenum">
              <a:rPr lang="de-DE" b="0" smtClean="0">
                <a:solidFill>
                  <a:prstClr val="white"/>
                </a:solidFill>
                <a:latin typeface="Arial"/>
              </a:rPr>
              <a:pPr defTabSz="100492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Grafik 9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6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04926" rtl="0" eaLnBrk="1" latinLnBrk="0" hangingPunct="1">
        <a:spcBef>
          <a:spcPts val="1319"/>
        </a:spcBef>
        <a:buNone/>
        <a:defRPr sz="33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6847" indent="-376847" algn="l" defTabSz="1004926" rtl="0" eaLnBrk="1" latinLnBrk="0" hangingPunct="1">
        <a:spcBef>
          <a:spcPts val="0"/>
        </a:spcBef>
        <a:spcAft>
          <a:spcPts val="1319"/>
        </a:spcAft>
        <a:buClr>
          <a:schemeClr val="tx2"/>
        </a:buClr>
        <a:buFont typeface="Arial" pitchFamily="34" charset="0"/>
        <a:buChar char="•"/>
        <a:defRPr sz="26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90886" marR="0" indent="-294849" algn="l" defTabSz="100492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400" b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9100" marR="0" indent="-296730" algn="l" defTabSz="100492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66048" marR="0" indent="-294849" algn="l" defTabSz="1004926" rtl="0" eaLnBrk="1" fontAlgn="auto" latinLnBrk="0" hangingPunct="1">
        <a:lnSpc>
          <a:spcPct val="100000"/>
        </a:lnSpc>
        <a:spcBef>
          <a:spcPts val="0"/>
        </a:spcBef>
        <a:spcAft>
          <a:spcPts val="659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82560" marR="0" indent="-294849" algn="l" defTabSz="1004926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763545" indent="-251231" algn="l" defTabSz="1004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008" indent="-251231" algn="l" defTabSz="1004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471" indent="-251231" algn="l" defTabSz="1004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0934" indent="-251231" algn="l" defTabSz="1004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463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926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7388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851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14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4777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7240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9702" algn="l" defTabSz="10049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80EF0C8-0D5B-475F-9D5F-CE61770923E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51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80EF0C8-0D5B-475F-9D5F-CE61770923E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32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80EF0C8-0D5B-475F-9D5F-CE61770923E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79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70" r:id="rId12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80EF0C8-0D5B-475F-9D5F-CE61770923E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31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80EF0C8-0D5B-475F-9D5F-CE61770923E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27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80EF0C8-0D5B-475F-9D5F-CE61770923E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7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61050" y="6737350"/>
            <a:ext cx="2063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D290024F-AB45-4FE3-AD4D-A4C566818B2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59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marL="342900" indent="-342900"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A80EF0C8-0D5B-475F-9D5F-CE61770923EF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63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674443"/>
            <a:ext cx="10331450" cy="5804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65" tIns="50232" rIns="100465" bIns="50232" rtlCol="0" anchor="ctr"/>
          <a:lstStyle/>
          <a:p>
            <a:pPr algn="ctr" defTabSz="100466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2000" b="0">
              <a:solidFill>
                <a:srgbClr val="00499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577" y="1066333"/>
            <a:ext cx="9298305" cy="7616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r>
              <a:rPr lang="de-DE" dirty="0" smtClean="0"/>
              <a:t> bearbeiten mit 3xKlick</a:t>
            </a:r>
            <a:endParaRPr lang="de-DE" dirty="0"/>
          </a:p>
        </p:txBody>
      </p:sp>
      <p:sp>
        <p:nvSpPr>
          <p:cNvPr id="3" name="Textplatzhalter 2"/>
          <p:cNvSpPr>
            <a:spLocks noGrp="1" noChangeAspect="1"/>
          </p:cNvSpPr>
          <p:nvPr>
            <p:ph type="body" idx="1"/>
          </p:nvPr>
        </p:nvSpPr>
        <p:spPr>
          <a:xfrm>
            <a:off x="516577" y="1951593"/>
            <a:ext cx="9298305" cy="4529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7118344" y="6750618"/>
            <a:ext cx="1464463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6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29.11.2017</a:t>
            </a:r>
            <a:endParaRPr lang="de-DE" b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2" y="6750618"/>
            <a:ext cx="634600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6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Basisvortrag Staub</a:t>
            </a:r>
            <a:endParaRPr lang="de-DE" b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7" y="6750618"/>
            <a:ext cx="1069355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defTabSz="1004666" eaLnBrk="1" fontAlgn="auto" hangingPunct="1">
              <a:spcBef>
                <a:spcPts val="0"/>
              </a:spcBef>
              <a:spcAft>
                <a:spcPts val="0"/>
              </a:spcAft>
            </a:pPr>
            <a:fld id="{CAD331ED-39B5-40E9-81FC-DA16BC9B17FE}" type="slidenum">
              <a:rPr lang="de-DE" b="0" smtClean="0">
                <a:solidFill>
                  <a:prstClr val="white"/>
                </a:solidFill>
                <a:latin typeface="Arial"/>
              </a:rPr>
              <a:pPr defTabSz="100466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b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Grafik 9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  <p:pic>
        <p:nvPicPr>
          <p:cNvPr id="11" name="Grafik 10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  <p:pic>
        <p:nvPicPr>
          <p:cNvPr id="12" name="Grafik 11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  <p:pic>
        <p:nvPicPr>
          <p:cNvPr id="13" name="Grafik 12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  <p:pic>
        <p:nvPicPr>
          <p:cNvPr id="14" name="Grafik 13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  <p:pic>
        <p:nvPicPr>
          <p:cNvPr id="15" name="Grafik 14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  <p:pic>
        <p:nvPicPr>
          <p:cNvPr id="16" name="Grafik 15" descr="02-PPT BG-BAU-Folgeseit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7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1004666" rtl="0" eaLnBrk="1" latinLnBrk="0" hangingPunct="1">
        <a:spcBef>
          <a:spcPct val="0"/>
        </a:spcBef>
        <a:buNone/>
        <a:defRPr sz="33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6749" indent="-376749" algn="l" defTabSz="1004666" rtl="0" eaLnBrk="1" latinLnBrk="0" hangingPunct="1">
        <a:spcBef>
          <a:spcPct val="20000"/>
        </a:spcBef>
        <a:spcAft>
          <a:spcPts val="1319"/>
        </a:spcAft>
        <a:buFont typeface="Arial" pitchFamily="34" charset="0"/>
        <a:buChar char="•"/>
        <a:defRPr sz="2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690708" marR="0" indent="-294777" algn="l" defTabSz="1004666" rtl="0" eaLnBrk="1" fontAlgn="auto" latinLnBrk="0" hangingPunct="1">
        <a:lnSpc>
          <a:spcPct val="100000"/>
        </a:lnSpc>
        <a:spcBef>
          <a:spcPct val="20000"/>
        </a:spcBef>
        <a:spcAft>
          <a:spcPts val="1319"/>
        </a:spcAft>
        <a:buClrTx/>
        <a:buSzTx/>
        <a:buFont typeface="Arial" pitchFamily="34" charset="0"/>
        <a:buChar char="•"/>
        <a:tabLst/>
        <a:defRPr sz="2200" b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3737" marR="0" indent="-293030" algn="l" defTabSz="1004666" rtl="0" eaLnBrk="1" fontAlgn="auto" latinLnBrk="0" hangingPunct="1">
        <a:lnSpc>
          <a:spcPct val="100000"/>
        </a:lnSpc>
        <a:spcBef>
          <a:spcPct val="20000"/>
        </a:spcBef>
        <a:spcAft>
          <a:spcPts val="1319"/>
        </a:spcAft>
        <a:buClrTx/>
        <a:buSzTx/>
        <a:buFont typeface="Arial" pitchFamily="34" charset="0"/>
        <a:buChar char="•"/>
        <a:tabLst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78508" marR="0" indent="-294777" algn="l" defTabSz="1004666" rtl="0" eaLnBrk="1" fontAlgn="auto" latinLnBrk="0" hangingPunct="1">
        <a:lnSpc>
          <a:spcPct val="100000"/>
        </a:lnSpc>
        <a:spcBef>
          <a:spcPct val="20000"/>
        </a:spcBef>
        <a:spcAft>
          <a:spcPts val="659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73278" marR="0" indent="-294777" algn="l" defTabSz="100466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762831" indent="-251168" algn="l" defTabSz="100466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4" indent="-251168" algn="l" defTabSz="100466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7496" indent="-251168" algn="l" defTabSz="100466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9830" indent="-251168" algn="l" defTabSz="100466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329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666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998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331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64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3997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6331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8661" algn="l" defTabSz="100466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985A33FF-F207-4EE5-9D5F-E90484D1BA5A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1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5" r:id="rId12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985A33FF-F207-4EE5-9D5F-E90484D1BA5A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82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75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1063" eaLnBrk="1" hangingPunct="1">
              <a:defRPr sz="1500" b="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13" y="2176463"/>
            <a:ext cx="92551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13" y="1398588"/>
            <a:ext cx="925512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4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1063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985A33FF-F207-4EE5-9D5F-E90484D1BA5A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51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3" r:id="rId12"/>
  </p:sldLayoutIdLst>
  <p:hf hdr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2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4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6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800" algn="l" defTabSz="100488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88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38" indent="-171450" algn="l" defTabSz="100488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8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638" indent="-176213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150" indent="-161925" algn="l" defTabSz="10048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3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5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7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950" indent="-161925" algn="l" defTabSz="100488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674443"/>
            <a:ext cx="10331450" cy="5804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56" tIns="50228" rIns="100456" bIns="50228" rtlCol="0" anchor="ctr"/>
          <a:lstStyle/>
          <a:p>
            <a:pPr algn="ctr" defTabSz="100458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2000" b="0" dirty="0">
              <a:solidFill>
                <a:srgbClr val="00499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578" y="1037484"/>
            <a:ext cx="9298305" cy="9901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r>
              <a:rPr lang="de-DE" dirty="0" smtClean="0"/>
              <a:t> bearbeiten mit 3xKlick</a:t>
            </a:r>
            <a:endParaRPr lang="de-DE" dirty="0"/>
          </a:p>
        </p:txBody>
      </p:sp>
      <p:sp>
        <p:nvSpPr>
          <p:cNvPr id="3" name="Textplatzhalter 2"/>
          <p:cNvSpPr>
            <a:spLocks noGrp="1" noChangeAspect="1"/>
          </p:cNvSpPr>
          <p:nvPr>
            <p:ph type="body" idx="1"/>
          </p:nvPr>
        </p:nvSpPr>
        <p:spPr>
          <a:xfrm>
            <a:off x="516578" y="1951593"/>
            <a:ext cx="9298305" cy="4529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58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29.11.2017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58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Basisvortrag Staub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defTabSz="100458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Seite </a:t>
            </a:r>
            <a:fld id="{31D57D1F-A3B1-42F3-BC7D-8AAC7924F69D}" type="slidenum">
              <a:rPr lang="de-DE" b="0" smtClean="0">
                <a:solidFill>
                  <a:prstClr val="white"/>
                </a:solidFill>
                <a:latin typeface="Arial"/>
              </a:rPr>
              <a:pPr defTabSz="100458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Grafik 9" descr="02-PPT BG-BAU-Folgese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0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04586" rtl="0" eaLnBrk="1" latinLnBrk="0" hangingPunct="1">
        <a:spcBef>
          <a:spcPts val="1319"/>
        </a:spcBef>
        <a:buNone/>
        <a:defRPr sz="33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6720" indent="-376720" algn="l" defTabSz="1004586" rtl="0" eaLnBrk="1" latinLnBrk="0" hangingPunct="1">
        <a:spcBef>
          <a:spcPts val="0"/>
        </a:spcBef>
        <a:spcAft>
          <a:spcPts val="1319"/>
        </a:spcAft>
        <a:buClr>
          <a:schemeClr val="tx2"/>
        </a:buClr>
        <a:buFont typeface="Arial" pitchFamily="34" charset="0"/>
        <a:buChar char="•"/>
        <a:defRPr sz="26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90653" marR="0" indent="-294755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400" b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8765" marR="0" indent="-296637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65619" marR="0" indent="-294755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659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82021" marR="0" indent="-294755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762611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904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7196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9490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289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586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877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170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64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3757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6050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8341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674443"/>
            <a:ext cx="10331450" cy="5804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56" tIns="50228" rIns="100456" bIns="50228" rtlCol="0" anchor="ctr"/>
          <a:lstStyle/>
          <a:p>
            <a:pPr algn="ctr" defTabSz="100458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2000" b="0" dirty="0">
              <a:solidFill>
                <a:srgbClr val="00499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578" y="1037484"/>
            <a:ext cx="9298305" cy="9901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r>
              <a:rPr lang="de-DE" dirty="0" smtClean="0"/>
              <a:t> bearbeiten mit 3xKlick</a:t>
            </a:r>
            <a:endParaRPr lang="de-DE" dirty="0"/>
          </a:p>
        </p:txBody>
      </p:sp>
      <p:sp>
        <p:nvSpPr>
          <p:cNvPr id="3" name="Textplatzhalter 2"/>
          <p:cNvSpPr>
            <a:spLocks noGrp="1" noChangeAspect="1"/>
          </p:cNvSpPr>
          <p:nvPr>
            <p:ph type="body" idx="1"/>
          </p:nvPr>
        </p:nvSpPr>
        <p:spPr>
          <a:xfrm>
            <a:off x="516578" y="1951593"/>
            <a:ext cx="9298305" cy="4529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58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29.11.2017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58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Basisvortrag Staub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defTabSz="100458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Seite </a:t>
            </a:r>
            <a:fld id="{31D57D1F-A3B1-42F3-BC7D-8AAC7924F69D}" type="slidenum">
              <a:rPr lang="de-DE" b="0" smtClean="0">
                <a:solidFill>
                  <a:prstClr val="white"/>
                </a:solidFill>
                <a:latin typeface="Arial"/>
              </a:rPr>
              <a:pPr defTabSz="100458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Grafik 9" descr="02-PPT BG-BAU-Folgese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04586" rtl="0" eaLnBrk="1" latinLnBrk="0" hangingPunct="1">
        <a:spcBef>
          <a:spcPts val="1319"/>
        </a:spcBef>
        <a:buNone/>
        <a:defRPr sz="33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6720" indent="-376720" algn="l" defTabSz="1004586" rtl="0" eaLnBrk="1" latinLnBrk="0" hangingPunct="1">
        <a:spcBef>
          <a:spcPts val="0"/>
        </a:spcBef>
        <a:spcAft>
          <a:spcPts val="1319"/>
        </a:spcAft>
        <a:buClr>
          <a:schemeClr val="tx2"/>
        </a:buClr>
        <a:buFont typeface="Arial" pitchFamily="34" charset="0"/>
        <a:buChar char="•"/>
        <a:defRPr sz="26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90653" marR="0" indent="-294755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400" b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8765" marR="0" indent="-296637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65619" marR="0" indent="-294755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659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82021" marR="0" indent="-294755" algn="l" defTabSz="1004586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762611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904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7196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9490" indent="-251148" algn="l" defTabSz="100458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289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586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877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170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64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3757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6050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8341" algn="l" defTabSz="100458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89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61049" y="6737350"/>
            <a:ext cx="2063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34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834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27" y="2176477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27" y="1398600"/>
            <a:ext cx="9255125" cy="5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34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D290024F-AB45-4FE3-AD4D-A4C566818B22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75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hdr="0"/>
  <p:txStyles>
    <p:titleStyle>
      <a:lvl1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082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162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244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326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marL="342811" indent="-342811" algn="l" defTabSz="100462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2992" indent="-171407" algn="l" defTabSz="100462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745" indent="-176166" algn="l" defTabSz="100462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498" indent="-176166" algn="l" defTabSz="100462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1972" indent="-161883" algn="l" defTabSz="100462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062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134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216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299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4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5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89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34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834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27" y="2176477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27" y="1398600"/>
            <a:ext cx="9255125" cy="5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34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FFFFFF"/>
                </a:solidFill>
              </a:rPr>
              <a:t>Seite</a:t>
            </a:r>
            <a:r>
              <a:rPr lang="de-DE" sz="1600">
                <a:solidFill>
                  <a:srgbClr val="FFFFFF"/>
                </a:solidFill>
              </a:rPr>
              <a:t> </a:t>
            </a:r>
            <a:fld id="{363AB29C-FD59-48B5-A0B1-C739E72C61AF}" type="slidenum">
              <a:rPr 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24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/>
  <p:txStyles>
    <p:titleStyle>
      <a:lvl1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62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082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162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244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326" algn="l" defTabSz="100462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marL="342811" indent="-342811" algn="l" defTabSz="100462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2992" indent="-171407" algn="l" defTabSz="100462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745" indent="-176166" algn="l" defTabSz="100462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498" indent="-176166" algn="l" defTabSz="100462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1972" indent="-161883" algn="l" defTabSz="100462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062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134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216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299" indent="-161883" algn="l" defTabSz="100462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4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5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02-DGUV PPT_Fuß-Folgeseite_3zu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92"/>
            <a:ext cx="10328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45000" y="6737350"/>
            <a:ext cx="3479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781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781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31" y="2176480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Fließtext optimal 24pt, minimal 20pt</a:t>
            </a:r>
          </a:p>
          <a:p>
            <a:pPr lvl="1"/>
            <a:r>
              <a:rPr lang="de-DE" altLang="de-DE" smtClean="0"/>
              <a:t>Aufzählungspunkt</a:t>
            </a:r>
          </a:p>
          <a:p>
            <a:pPr lvl="2"/>
            <a:r>
              <a:rPr lang="de-DE" altLang="de-DE" smtClean="0"/>
              <a:t>Aufzählungspunkt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31" y="1398606"/>
            <a:ext cx="9255125" cy="5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781" eaLnBrk="1" hangingPunct="1">
              <a:defRPr sz="15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DE" altLang="de-DE">
                <a:solidFill>
                  <a:srgbClr val="FFFFFF"/>
                </a:solidFill>
              </a:rPr>
              <a:t>Seite</a:t>
            </a:r>
            <a:r>
              <a:rPr lang="de-DE" altLang="de-DE" sz="1600">
                <a:solidFill>
                  <a:srgbClr val="FFFFFF"/>
                </a:solidFill>
              </a:rPr>
              <a:t> </a:t>
            </a:r>
            <a:fld id="{B12D45A7-1A12-4A77-B21F-6E71D34C6DE0}" type="slidenum">
              <a:rPr lang="de-DE" altLang="de-DE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FFFFFF"/>
              </a:solidFill>
            </a:endParaRPr>
          </a:p>
        </p:txBody>
      </p:sp>
      <p:pic>
        <p:nvPicPr>
          <p:cNvPr id="1032" name="Picture 24" descr="02-PPT BG-BAU-Folgese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07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hdr="0"/>
  <p:txStyles>
    <p:titleStyle>
      <a:lvl1pPr algn="l" defTabSz="100456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56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56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56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568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055" algn="l" defTabSz="100456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108" algn="l" defTabSz="100456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162" algn="l" defTabSz="100456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217" algn="l" defTabSz="1004568" rtl="0" fontAlgn="base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568" rtl="0" eaLnBrk="0" fontAlgn="base" hangingPunct="0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2982" indent="-171397" algn="l" defTabSz="1004568" rtl="0" eaLnBrk="0" fontAlgn="base" hangingPunct="0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725" indent="-176155" algn="l" defTabSz="100456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465" indent="-176155" algn="l" defTabSz="100456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1931" indent="-161873" algn="l" defTabSz="100456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8995" indent="-161873" algn="l" defTabSz="100456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038" indent="-161873" algn="l" defTabSz="100456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093" indent="-161873" algn="l" defTabSz="100456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149" indent="-161873" algn="l" defTabSz="1004568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8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2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7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5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5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0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37" algn="l" defTabSz="914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02-DGUV PPT_Fuß-Folgeseite_3zu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91"/>
            <a:ext cx="1032827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61049" y="6737350"/>
            <a:ext cx="2063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799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/>
              </a:rPr>
              <a:t>29.11.2017</a:t>
            </a: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799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/>
              </a:rPr>
              <a:t>Basisvortrag Staub</a:t>
            </a: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30" y="2176479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Fließtext optimal 24pt, minimal 20pt</a:t>
            </a:r>
          </a:p>
          <a:p>
            <a:pPr lvl="1"/>
            <a:r>
              <a:rPr lang="de-DE" smtClean="0"/>
              <a:t>Aufzählungspunkt</a:t>
            </a:r>
          </a:p>
          <a:p>
            <a:pPr lvl="2"/>
            <a:r>
              <a:rPr lang="de-DE" smtClean="0"/>
              <a:t>Aufzählungspunkt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30" y="1398604"/>
            <a:ext cx="9255125" cy="5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799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  <a:latin typeface="Arial"/>
              </a:rPr>
              <a:t>Seite</a:t>
            </a:r>
            <a:r>
              <a:rPr lang="de-DE" sz="1600">
                <a:solidFill>
                  <a:srgbClr val="FFFFFF"/>
                </a:solidFill>
                <a:latin typeface="Arial"/>
              </a:rPr>
              <a:t> </a:t>
            </a:r>
            <a:fld id="{3200A4BD-2E08-4A73-91CD-6E4AAE3359EE}" type="slidenum">
              <a:rPr lang="de-DE">
                <a:solidFill>
                  <a:srgbClr val="FFFFFF"/>
                </a:solidFill>
                <a:latin typeface="Arial"/>
              </a:rPr>
              <a:pPr/>
              <a:t>‹Nr.›</a:t>
            </a:fld>
            <a:endParaRPr lang="de-D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48" name="Picture 24" descr="02-PPT BG-BAU-Folgese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80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064"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126"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189"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254" algn="l" defTabSz="10045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588" rtl="0" eaLnBrk="1" fontAlgn="base" hangingPunct="1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2985" indent="-171400" algn="l" defTabSz="1004588" rtl="0" eaLnBrk="1" fontAlgn="base" hangingPunct="1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732" indent="-176159" algn="l" defTabSz="1004588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476" indent="-176159" algn="l" defTabSz="10045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1945" indent="-161876" algn="l" defTabSz="10045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017" indent="-161876" algn="l" defTabSz="10045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070" indent="-161876" algn="l" defTabSz="10045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134" indent="-161876" algn="l" defTabSz="10045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199" indent="-161876" algn="l" defTabSz="10045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02-DGUV PPT_Fuß-Folgeseite_3zu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90"/>
            <a:ext cx="1032827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61049" y="6737350"/>
            <a:ext cx="2063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1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/>
              </a:rPr>
              <a:t>29.11.2017</a:t>
            </a: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81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/>
              </a:rPr>
              <a:t>Basisvortrag Staub</a:t>
            </a:r>
            <a:endParaRPr lang="de-D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29" y="2176478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Fließtext optimal 24pt, minimal 20pt</a:t>
            </a:r>
          </a:p>
          <a:p>
            <a:pPr lvl="1"/>
            <a:r>
              <a:rPr lang="de-DE" smtClean="0"/>
              <a:t>Aufzählungspunkt</a:t>
            </a:r>
          </a:p>
          <a:p>
            <a:pPr lvl="2"/>
            <a:r>
              <a:rPr lang="de-DE" smtClean="0"/>
              <a:t>Aufzählungspunkt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29" y="1398602"/>
            <a:ext cx="9255125" cy="5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1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  <a:latin typeface="Arial"/>
              </a:rPr>
              <a:t>Seite</a:t>
            </a:r>
            <a:r>
              <a:rPr lang="de-DE" sz="1600">
                <a:solidFill>
                  <a:srgbClr val="FFFFFF"/>
                </a:solidFill>
                <a:latin typeface="Arial"/>
              </a:rPr>
              <a:t> </a:t>
            </a:r>
            <a:fld id="{3200A4BD-2E08-4A73-91CD-6E4AAE3359EE}" type="slidenum">
              <a:rPr lang="de-DE">
                <a:solidFill>
                  <a:srgbClr val="FFFFFF"/>
                </a:solidFill>
                <a:latin typeface="Arial"/>
              </a:rPr>
              <a:pPr/>
              <a:t>‹Nr.›</a:t>
            </a:fld>
            <a:endParaRPr lang="de-D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48" name="Picture 24" descr="02-PPT BG-BAU-Folgese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0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/>
  <p:txStyles>
    <p:titleStyle>
      <a:lvl1pPr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073"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144"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217"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290" algn="l" defTabSz="100460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608" rtl="0" eaLnBrk="1" fontAlgn="base" hangingPunct="1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2988" indent="-171403" algn="l" defTabSz="1004608" rtl="0" eaLnBrk="1" fontAlgn="base" hangingPunct="1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738" indent="-176162" algn="l" defTabSz="1004608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487" indent="-176162" algn="l" defTabSz="10046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1958" indent="-161879" algn="l" defTabSz="10046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040" indent="-161879" algn="l" defTabSz="10046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102" indent="-161879" algn="l" defTabSz="10046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175" indent="-161879" algn="l" defTabSz="10046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249" indent="-161879" algn="l" defTabSz="100460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4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0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3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8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2" algn="l" defTabSz="914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6674443"/>
            <a:ext cx="10331450" cy="5804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61" tIns="50230" rIns="100461" bIns="50230" rtlCol="0" anchor="ctr"/>
          <a:lstStyle/>
          <a:p>
            <a:pPr algn="ctr" defTabSz="1004626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2000" b="0">
              <a:solidFill>
                <a:srgbClr val="00499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6577" y="1037484"/>
            <a:ext cx="9298305" cy="9901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 smtClean="0"/>
              <a:t>Überschrift 30 </a:t>
            </a:r>
            <a:r>
              <a:rPr lang="de-DE" dirty="0" err="1" smtClean="0"/>
              <a:t>pt</a:t>
            </a:r>
            <a:r>
              <a:rPr lang="de-DE" dirty="0" smtClean="0"/>
              <a:t> bearbeiten mit 3xKlick</a:t>
            </a:r>
            <a:endParaRPr lang="de-DE" dirty="0"/>
          </a:p>
        </p:txBody>
      </p:sp>
      <p:sp>
        <p:nvSpPr>
          <p:cNvPr id="3" name="Textplatzhalter 2"/>
          <p:cNvSpPr>
            <a:spLocks noGrp="1" noChangeAspect="1"/>
          </p:cNvSpPr>
          <p:nvPr>
            <p:ph type="body" idx="1"/>
          </p:nvPr>
        </p:nvSpPr>
        <p:spPr>
          <a:xfrm>
            <a:off x="516577" y="1951593"/>
            <a:ext cx="9298305" cy="45291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 bearbeiten 24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22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2"/>
            <a:r>
              <a:rPr lang="de-DE" dirty="0" smtClean="0"/>
              <a:t>Dritte Ebene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3"/>
            <a:r>
              <a:rPr lang="de-DE" dirty="0" smtClean="0"/>
              <a:t>Vierte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4"/>
            <a:r>
              <a:rPr lang="de-DE" dirty="0" smtClean="0"/>
              <a:t>Fünfte Ebene 18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6874265" y="6750618"/>
            <a:ext cx="1708540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6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29.11.2017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8260" y="6750618"/>
            <a:ext cx="6264646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defTabSz="10046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Basisvortrag Staub</a:t>
            </a:r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64164" y="6750618"/>
            <a:ext cx="1150714" cy="38083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defTabSz="10046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0" smtClean="0">
                <a:solidFill>
                  <a:prstClr val="white"/>
                </a:solidFill>
                <a:latin typeface="Arial"/>
              </a:rPr>
              <a:t>Seite </a:t>
            </a:r>
            <a:fld id="{31D57D1F-A3B1-42F3-BC7D-8AAC7924F69D}" type="slidenum">
              <a:rPr lang="de-DE" b="0" smtClean="0">
                <a:solidFill>
                  <a:prstClr val="white"/>
                </a:solidFill>
                <a:latin typeface="Arial"/>
              </a:rPr>
              <a:pPr defTabSz="100462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b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Grafik 9" descr="02-PPT BG-BAU-Folgese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0331450" cy="10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87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1004626" rtl="0" eaLnBrk="1" latinLnBrk="0" hangingPunct="1">
        <a:spcBef>
          <a:spcPts val="1319"/>
        </a:spcBef>
        <a:buNone/>
        <a:defRPr sz="33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6735" indent="-376735" algn="l" defTabSz="1004626" rtl="0" eaLnBrk="1" latinLnBrk="0" hangingPunct="1">
        <a:spcBef>
          <a:spcPts val="0"/>
        </a:spcBef>
        <a:spcAft>
          <a:spcPts val="1319"/>
        </a:spcAft>
        <a:buClr>
          <a:schemeClr val="tx2"/>
        </a:buClr>
        <a:buFont typeface="Arial" pitchFamily="34" charset="0"/>
        <a:buChar char="•"/>
        <a:defRPr sz="26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90680" marR="0" indent="-294766" algn="l" defTabSz="100462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400" b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8804" marR="0" indent="-296648" algn="l" defTabSz="1004626" rtl="0" eaLnBrk="1" fontAlgn="auto" latinLnBrk="0" hangingPunct="1">
        <a:lnSpc>
          <a:spcPct val="100000"/>
        </a:lnSpc>
        <a:spcBef>
          <a:spcPts val="0"/>
        </a:spcBef>
        <a:spcAft>
          <a:spcPts val="1319"/>
        </a:spcAft>
        <a:buClrTx/>
        <a:buSzTx/>
        <a:buFont typeface="Arial" pitchFamily="34" charset="0"/>
        <a:buChar char="•"/>
        <a:tabLst/>
        <a:defRPr sz="2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65670" marR="0" indent="-294766" algn="l" defTabSz="1004626" rtl="0" eaLnBrk="1" fontAlgn="auto" latinLnBrk="0" hangingPunct="1">
        <a:lnSpc>
          <a:spcPct val="100000"/>
        </a:lnSpc>
        <a:spcBef>
          <a:spcPts val="0"/>
        </a:spcBef>
        <a:spcAft>
          <a:spcPts val="659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82085" marR="0" indent="-294766" algn="l" defTabSz="1004626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762721" indent="-251158" algn="l" defTabSz="10046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034" indent="-251158" algn="l" defTabSz="10046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7346" indent="-251158" algn="l" defTabSz="10046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9660" indent="-251158" algn="l" defTabSz="10046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309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626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937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251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64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3877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6191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8501" algn="l" defTabSz="1004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02-DGUV PPT_Fuß-Folgeseite_3zu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772285"/>
            <a:ext cx="10328275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61049" y="6737350"/>
            <a:ext cx="2063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8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 charset="0"/>
              </a:rPr>
              <a:t>29.11.2017</a:t>
            </a: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9913" y="6735763"/>
            <a:ext cx="4943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99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88088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 smtClean="0">
                <a:solidFill>
                  <a:srgbClr val="FFFFFF"/>
                </a:solidFill>
                <a:latin typeface="Arial" charset="0"/>
              </a:rPr>
              <a:t>Basisvortrag Staub</a:t>
            </a: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9924" y="2176474"/>
            <a:ext cx="9255125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Fließtext optimal 24pt, minimal 20pt</a:t>
            </a:r>
          </a:p>
          <a:p>
            <a:pPr lvl="1"/>
            <a:r>
              <a:rPr lang="de-DE" smtClean="0"/>
              <a:t>Aufzählungspunkt</a:t>
            </a:r>
          </a:p>
          <a:p>
            <a:pPr lvl="2"/>
            <a:r>
              <a:rPr lang="de-DE" smtClean="0"/>
              <a:t>Aufzählungspunkt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9924" y="1398596"/>
            <a:ext cx="9255125" cy="5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Überschrift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737350"/>
            <a:ext cx="153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80887" eaLnBrk="1" hangingPunct="1">
              <a:defRPr sz="1500" b="0">
                <a:solidFill>
                  <a:schemeClr val="bg1"/>
                </a:solidFill>
              </a:defRPr>
            </a:lvl1pPr>
          </a:lstStyle>
          <a:p>
            <a:r>
              <a:rPr lang="de-DE">
                <a:solidFill>
                  <a:srgbClr val="FFFFFF"/>
                </a:solidFill>
                <a:latin typeface="Arial" charset="0"/>
              </a:rPr>
              <a:t>Seite</a:t>
            </a:r>
            <a:r>
              <a:rPr lang="de-DE" sz="1600">
                <a:solidFill>
                  <a:srgbClr val="FFFFFF"/>
                </a:solidFill>
                <a:latin typeface="Arial" charset="0"/>
              </a:rPr>
              <a:t> </a:t>
            </a:r>
            <a:fld id="{C4EACF1F-4448-411E-B46E-AB80C8DF8B49}" type="slidenum">
              <a:rPr lang="de-DE">
                <a:solidFill>
                  <a:srgbClr val="FFFFFF"/>
                </a:solidFill>
                <a:latin typeface="Arial" charset="0"/>
              </a:rPr>
              <a:pPr/>
              <a:t>‹Nr.›</a:t>
            </a:fld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48" name="Picture 24" descr="02-PPT BG-BAU-Folgesei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0328275" cy="10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2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/>
  <p:txStyles>
    <p:titleStyle>
      <a:lvl1pPr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+mj-lt"/>
          <a:ea typeface="+mj-ea"/>
          <a:cs typeface="+mj-cs"/>
        </a:defRPr>
      </a:lvl1pPr>
      <a:lvl2pPr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2pPr>
      <a:lvl3pPr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3pPr>
      <a:lvl4pPr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4pPr>
      <a:lvl5pPr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5pPr>
      <a:lvl6pPr marL="457110"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6pPr>
      <a:lvl7pPr marL="914217"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7pPr>
      <a:lvl8pPr marL="1371327"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8pPr>
      <a:lvl9pPr marL="1828436" algn="l" defTabSz="1004688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4994"/>
          </a:solidFill>
          <a:latin typeface="Arial" charset="0"/>
        </a:defRPr>
      </a:lvl9pPr>
    </p:titleStyle>
    <p:bodyStyle>
      <a:lvl1pPr algn="l" defTabSz="1004688" rtl="0" eaLnBrk="1" fontAlgn="base" hangingPunct="1">
        <a:spcBef>
          <a:spcPct val="20000"/>
        </a:spcBef>
        <a:spcAft>
          <a:spcPct val="0"/>
        </a:spcAft>
        <a:defRPr sz="2400">
          <a:solidFill>
            <a:srgbClr val="555555"/>
          </a:solidFill>
          <a:latin typeface="+mn-lt"/>
          <a:ea typeface="+mn-ea"/>
          <a:cs typeface="+mn-cs"/>
        </a:defRPr>
      </a:lvl1pPr>
      <a:lvl2pPr marL="173003" indent="-171417" algn="l" defTabSz="1004688" rtl="0" eaLnBrk="1" fontAlgn="base" hangingPunct="1">
        <a:spcBef>
          <a:spcPct val="20000"/>
        </a:spcBef>
        <a:spcAft>
          <a:spcPct val="0"/>
        </a:spcAft>
        <a:buClr>
          <a:srgbClr val="004994"/>
        </a:buClr>
        <a:buChar char="•"/>
        <a:defRPr sz="2200">
          <a:solidFill>
            <a:srgbClr val="555555"/>
          </a:solidFill>
          <a:latin typeface="+mn-lt"/>
        </a:defRPr>
      </a:lvl2pPr>
      <a:lvl3pPr marL="350766" indent="-176177" algn="l" defTabSz="1004688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rgbClr val="555555"/>
          </a:solidFill>
          <a:latin typeface="+mn-lt"/>
        </a:defRPr>
      </a:lvl3pPr>
      <a:lvl4pPr marL="528531" indent="-176177" algn="l" defTabSz="10046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4pPr>
      <a:lvl5pPr marL="692013" indent="-161893" algn="l" defTabSz="10046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5pPr>
      <a:lvl6pPr marL="1149128" indent="-161893" algn="l" defTabSz="10046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6pPr>
      <a:lvl7pPr marL="1606229" indent="-161893" algn="l" defTabSz="10046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7pPr>
      <a:lvl8pPr marL="2063340" indent="-161893" algn="l" defTabSz="10046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8pPr>
      <a:lvl9pPr marL="2520449" indent="-161893" algn="l" defTabSz="1004688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55555"/>
          </a:solidFill>
          <a:latin typeface="+mn-lt"/>
        </a:defRPr>
      </a:lvl9pPr>
    </p:bodyStyle>
    <p:otherStyle>
      <a:defPPr>
        <a:defRPr lang="de-DE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bgbau.de/koop/gespraechskreis-staubminderung/downloads/expositionsmatrix-a-e-quarzstaub" TargetMode="External"/><Relationship Id="rId1" Type="http://schemas.openxmlformats.org/officeDocument/2006/relationships/slideLayout" Target="../slideLayouts/slideLayout2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68200" y="2482325"/>
            <a:ext cx="7963250" cy="1555096"/>
          </a:xfrm>
        </p:spPr>
        <p:txBody>
          <a:bodyPr/>
          <a:lstStyle/>
          <a:p>
            <a:r>
              <a:rPr lang="de-DE" sz="3200" dirty="0" smtClean="0"/>
              <a:t>Staub auf Baustellen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smtClean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2600" b="0" dirty="0" smtClean="0"/>
              <a:t>- </a:t>
            </a:r>
            <a:r>
              <a:rPr lang="de-DE" sz="2600" b="0" dirty="0" smtClean="0"/>
              <a:t>Neue Regelungen und die Umsetzung in die Praxis </a:t>
            </a:r>
            <a:endParaRPr lang="de-DE" sz="2600" b="0" i="1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solidFill>
                  <a:srgbClr val="555555"/>
                </a:solidFill>
              </a:rPr>
              <a:t>Basisvortrag Staub</a:t>
            </a:r>
            <a:endParaRPr lang="de-DE">
              <a:solidFill>
                <a:srgbClr val="5555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44503" y="1199508"/>
            <a:ext cx="9255125" cy="506129"/>
          </a:xfrm>
        </p:spPr>
        <p:txBody>
          <a:bodyPr/>
          <a:lstStyle/>
          <a:p>
            <a:r>
              <a:rPr lang="de-DE" dirty="0" smtClean="0"/>
              <a:t>Umdenken statt unterschätzen …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12192" r="2312" b="7574"/>
          <a:stretch/>
        </p:blipFill>
        <p:spPr bwMode="auto">
          <a:xfrm>
            <a:off x="3988115" y="2092674"/>
            <a:ext cx="5221995" cy="445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10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1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5116666"/>
            <a:ext cx="1033144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  <a:tabLst>
                <a:tab pos="3678238" algn="l"/>
              </a:tabLst>
            </a:pPr>
            <a:r>
              <a:rPr lang="de-DE" dirty="0" smtClean="0">
                <a:solidFill>
                  <a:srgbClr val="FF0000"/>
                </a:solidFill>
              </a:rPr>
              <a:t>Seit Mitte 2015 hat Quarz einen Beurteilungsmaßstab </a:t>
            </a:r>
          </a:p>
          <a:p>
            <a:pPr algn="ctr" eaLnBrk="1" hangingPunct="1">
              <a:spcAft>
                <a:spcPts val="600"/>
              </a:spcAft>
              <a:tabLst>
                <a:tab pos="3678238" algn="l"/>
              </a:tabLst>
            </a:pPr>
            <a:r>
              <a:rPr lang="de-DE" dirty="0" smtClean="0">
                <a:solidFill>
                  <a:srgbClr val="FF0000"/>
                </a:solidFill>
              </a:rPr>
              <a:t>(0,05 mg/m³)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85205" y="2187277"/>
            <a:ext cx="943304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  <a:tabLst>
                <a:tab pos="3678238" algn="l"/>
              </a:tabLst>
            </a:pPr>
            <a:r>
              <a:rPr lang="de-DE" dirty="0" smtClean="0">
                <a:solidFill>
                  <a:srgbClr val="002060"/>
                </a:solidFill>
                <a:latin typeface="+mn-lt"/>
              </a:rPr>
              <a:t>Der ‚wichtigste‘ </a:t>
            </a:r>
            <a:r>
              <a:rPr lang="de-DE" dirty="0">
                <a:solidFill>
                  <a:srgbClr val="002060"/>
                </a:solidFill>
                <a:latin typeface="+mn-lt"/>
              </a:rPr>
              <a:t>Staub </a:t>
            </a:r>
            <a:r>
              <a:rPr lang="de-DE" dirty="0" smtClean="0">
                <a:solidFill>
                  <a:srgbClr val="002060"/>
                </a:solidFill>
                <a:latin typeface="+mn-lt"/>
              </a:rPr>
              <a:t>der Bauwirtschaft – </a:t>
            </a:r>
            <a:r>
              <a:rPr lang="de-DE" dirty="0">
                <a:solidFill>
                  <a:srgbClr val="002060"/>
                </a:solidFill>
                <a:latin typeface="+mn-lt"/>
              </a:rPr>
              <a:t>Quarzstau</a:t>
            </a:r>
            <a:r>
              <a:rPr lang="de-DE" sz="2600" dirty="0">
                <a:solidFill>
                  <a:srgbClr val="002060"/>
                </a:solidFill>
                <a:latin typeface="+mn-lt"/>
              </a:rPr>
              <a:t>b</a:t>
            </a:r>
          </a:p>
          <a:p>
            <a:pPr marL="457200" indent="-4572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78238" algn="l"/>
              </a:tabLst>
            </a:pPr>
            <a:r>
              <a:rPr lang="de-DE" sz="2600" dirty="0">
                <a:solidFill>
                  <a:srgbClr val="002060"/>
                </a:solidFill>
                <a:latin typeface="+mn-lt"/>
              </a:rPr>
              <a:t>ü</a:t>
            </a:r>
            <a:r>
              <a:rPr lang="de-DE" sz="2600" dirty="0" smtClean="0">
                <a:solidFill>
                  <a:srgbClr val="002060"/>
                </a:solidFill>
                <a:latin typeface="+mn-lt"/>
              </a:rPr>
              <a:t>berall vorhanden;</a:t>
            </a:r>
            <a:endParaRPr lang="de-DE" sz="2600" dirty="0">
              <a:solidFill>
                <a:srgbClr val="002060"/>
              </a:solidFill>
              <a:latin typeface="+mn-lt"/>
            </a:endParaRPr>
          </a:p>
          <a:p>
            <a:pPr marL="457200" indent="-4572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78238" algn="l"/>
              </a:tabLst>
            </a:pPr>
            <a:r>
              <a:rPr lang="de-DE" sz="2600" dirty="0">
                <a:solidFill>
                  <a:srgbClr val="002060"/>
                </a:solidFill>
                <a:latin typeface="+mn-lt"/>
              </a:rPr>
              <a:t>Tätigkeiten oder Verfahren, bei denen Beschäftigte alveolengängigen </a:t>
            </a:r>
            <a:r>
              <a:rPr lang="de-DE" sz="2600" dirty="0" smtClean="0">
                <a:solidFill>
                  <a:srgbClr val="002060"/>
                </a:solidFill>
                <a:latin typeface="+mn-lt"/>
              </a:rPr>
              <a:t>Quarzstäuben ausgesetzt </a:t>
            </a:r>
            <a:r>
              <a:rPr lang="de-DE" sz="2600" dirty="0">
                <a:solidFill>
                  <a:srgbClr val="002060"/>
                </a:solidFill>
                <a:latin typeface="+mn-lt"/>
              </a:rPr>
              <a:t>sind, </a:t>
            </a:r>
            <a:r>
              <a:rPr lang="de-DE" sz="26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de-DE" sz="2600" dirty="0" smtClean="0">
                <a:solidFill>
                  <a:srgbClr val="002060"/>
                </a:solidFill>
                <a:latin typeface="+mn-lt"/>
              </a:rPr>
            </a:br>
            <a:r>
              <a:rPr lang="de-DE" sz="2600" dirty="0" smtClean="0">
                <a:solidFill>
                  <a:srgbClr val="002060"/>
                </a:solidFill>
                <a:latin typeface="+mn-lt"/>
              </a:rPr>
              <a:t>sind </a:t>
            </a:r>
            <a:r>
              <a:rPr lang="de-DE" sz="2600" dirty="0">
                <a:solidFill>
                  <a:srgbClr val="002060"/>
                </a:solidFill>
                <a:latin typeface="+mn-lt"/>
              </a:rPr>
              <a:t>als krebserzeugend </a:t>
            </a:r>
            <a:r>
              <a:rPr lang="de-DE" sz="2600" dirty="0" smtClean="0">
                <a:solidFill>
                  <a:srgbClr val="002060"/>
                </a:solidFill>
                <a:latin typeface="+mn-lt"/>
              </a:rPr>
              <a:t>eingestuft (</a:t>
            </a:r>
            <a:r>
              <a:rPr lang="de-DE" sz="2600" dirty="0">
                <a:solidFill>
                  <a:srgbClr val="002060"/>
                </a:solidFill>
                <a:latin typeface="+mn-lt"/>
              </a:rPr>
              <a:t>TRGS 906</a:t>
            </a:r>
            <a:r>
              <a:rPr lang="de-DE" sz="2600" dirty="0" smtClean="0">
                <a:solidFill>
                  <a:srgbClr val="002060"/>
                </a:solidFill>
                <a:latin typeface="+mn-lt"/>
              </a:rPr>
              <a:t>).</a:t>
            </a:r>
            <a:endParaRPr lang="de-DE" sz="2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47675" y="1137543"/>
            <a:ext cx="921702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de-DE" altLang="de-DE" sz="2800" dirty="0" smtClean="0">
                <a:solidFill>
                  <a:schemeClr val="tx2"/>
                </a:solidFill>
                <a:latin typeface="+mj-lt"/>
              </a:rPr>
              <a:t>Staub in der Bauwirtschaft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3A23DE9C-13A5-469C-B4F7-F870E87A1185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7675" y="1065193"/>
            <a:ext cx="9361041" cy="72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10" rIns="91413" bIns="4571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108"/>
            <a:r>
              <a:rPr lang="de-DE" sz="2800" dirty="0">
                <a:solidFill>
                  <a:schemeClr val="tx2"/>
                </a:solidFill>
              </a:rPr>
              <a:t>Staub-Konzentrationen in der Bauwirtschaft</a:t>
            </a:r>
          </a:p>
        </p:txBody>
      </p:sp>
      <p:sp>
        <p:nvSpPr>
          <p:cNvPr id="9" name="Rechteck 8"/>
          <p:cNvSpPr/>
          <p:nvPr/>
        </p:nvSpPr>
        <p:spPr>
          <a:xfrm>
            <a:off x="447675" y="2128884"/>
            <a:ext cx="9793088" cy="3200876"/>
          </a:xfrm>
          <a:prstGeom prst="rect">
            <a:avLst/>
          </a:prstGeom>
        </p:spPr>
        <p:txBody>
          <a:bodyPr wrap="square" lIns="91413" tIns="45710" rIns="91413" bIns="45710">
            <a:spAutoFit/>
          </a:bodyPr>
          <a:lstStyle/>
          <a:p>
            <a:pPr defTabSz="914108">
              <a:spcAft>
                <a:spcPts val="400"/>
              </a:spcAft>
              <a:tabLst>
                <a:tab pos="6365310" algn="ctr"/>
                <a:tab pos="8782254" algn="ctr"/>
              </a:tabLst>
            </a:pPr>
            <a:r>
              <a:rPr lang="de-DE" sz="2600" dirty="0">
                <a:latin typeface="Arial"/>
              </a:rPr>
              <a:t>	</a:t>
            </a:r>
            <a:r>
              <a:rPr lang="de-DE" sz="2600" dirty="0">
                <a:solidFill>
                  <a:srgbClr val="004994"/>
                </a:solidFill>
                <a:latin typeface="Arial"/>
              </a:rPr>
              <a:t>A-Staub	Quarzstaub</a:t>
            </a:r>
          </a:p>
          <a:p>
            <a:pPr defTabSz="914108">
              <a:spcAft>
                <a:spcPts val="400"/>
              </a:spcAft>
              <a:tabLst>
                <a:tab pos="5919373" algn="dec"/>
                <a:tab pos="8161751" algn="dec"/>
              </a:tabLst>
            </a:pPr>
            <a:r>
              <a:rPr lang="de-DE" sz="2600" dirty="0" smtClean="0">
                <a:solidFill>
                  <a:srgbClr val="C00C11"/>
                </a:solidFill>
                <a:latin typeface="Arial"/>
              </a:rPr>
              <a:t>Pflaster trocken schneiden 	19,2 mg/m³	5,5 mg/m³</a:t>
            </a:r>
          </a:p>
          <a:p>
            <a:pPr defTabSz="914108">
              <a:spcAft>
                <a:spcPts val="400"/>
              </a:spcAft>
              <a:tabLst>
                <a:tab pos="5919373" algn="dec"/>
                <a:tab pos="8161751" algn="dec"/>
              </a:tabLst>
            </a:pPr>
            <a:r>
              <a:rPr lang="de-DE" sz="2600" dirty="0" smtClean="0">
                <a:solidFill>
                  <a:srgbClr val="C00C11"/>
                </a:solidFill>
                <a:latin typeface="Arial"/>
              </a:rPr>
              <a:t>Trockenbau</a:t>
            </a:r>
            <a:r>
              <a:rPr lang="de-DE" sz="2600" dirty="0">
                <a:solidFill>
                  <a:srgbClr val="C00C11"/>
                </a:solidFill>
                <a:latin typeface="Arial"/>
              </a:rPr>
              <a:t>, schleifen	28,9 mg/m³	0,2 mg/m³</a:t>
            </a:r>
          </a:p>
          <a:p>
            <a:pPr defTabSz="914108">
              <a:spcAft>
                <a:spcPts val="400"/>
              </a:spcAft>
              <a:tabLst>
                <a:tab pos="5919373" algn="dec"/>
                <a:tab pos="8161751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Trocken Kehren	8,4 mg/m³	0,4 mg/m³</a:t>
            </a:r>
          </a:p>
          <a:p>
            <a:pPr defTabSz="914108">
              <a:spcAft>
                <a:spcPts val="400"/>
              </a:spcAft>
              <a:tabLst>
                <a:tab pos="5919373" algn="dec"/>
                <a:tab pos="8161751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Bohren in Beton	7,0 mg/m³	2,2 mg/m³</a:t>
            </a:r>
          </a:p>
          <a:p>
            <a:pPr defTabSz="914108">
              <a:spcAft>
                <a:spcPts val="400"/>
              </a:spcAft>
              <a:tabLst>
                <a:tab pos="5919373" algn="dec"/>
                <a:tab pos="8161751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Putz abschlagen	9,1 mg/m³	0,4 </a:t>
            </a:r>
            <a:r>
              <a:rPr lang="de-DE" sz="2600" dirty="0" smtClean="0">
                <a:solidFill>
                  <a:srgbClr val="C00C11"/>
                </a:solidFill>
                <a:latin typeface="Arial"/>
              </a:rPr>
              <a:t>mg/m³</a:t>
            </a:r>
          </a:p>
          <a:p>
            <a:pPr defTabSz="914108">
              <a:spcAft>
                <a:spcPts val="400"/>
              </a:spcAft>
              <a:tabLst>
                <a:tab pos="5919373" algn="dec"/>
                <a:tab pos="8161751" algn="dec"/>
              </a:tabLst>
            </a:pPr>
            <a:r>
              <a:rPr lang="de-DE" sz="2600" dirty="0" smtClean="0">
                <a:solidFill>
                  <a:srgbClr val="C00C11"/>
                </a:solidFill>
                <a:latin typeface="Arial"/>
              </a:rPr>
              <a:t>Kabine von Baumaschinen, offen	4,2 mg/m³	0,4 mg/m³</a:t>
            </a:r>
            <a:endParaRPr lang="de-DE" sz="2600" dirty="0">
              <a:solidFill>
                <a:srgbClr val="C00C11"/>
              </a:solidFill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91A2A632-502A-46E0-A924-B71361036252}" type="slidenum">
              <a:rPr lang="de-DE" smtClean="0">
                <a:solidFill>
                  <a:srgbClr val="FFFFFF"/>
                </a:solidFill>
              </a:rPr>
              <a:pPr/>
              <a:t>12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89843" y="2233159"/>
            <a:ext cx="9937104" cy="3354765"/>
          </a:xfrm>
          <a:prstGeom prst="rect">
            <a:avLst/>
          </a:prstGeom>
        </p:spPr>
        <p:txBody>
          <a:bodyPr wrap="square" lIns="91414" tIns="45710" rIns="91414" bIns="45710">
            <a:spAutoFit/>
          </a:bodyPr>
          <a:lstStyle/>
          <a:p>
            <a:pPr defTabSz="914126">
              <a:spcAft>
                <a:spcPts val="600"/>
              </a:spcAft>
              <a:tabLst>
                <a:tab pos="6365437" algn="ctr"/>
                <a:tab pos="8782429" algn="ctr"/>
              </a:tabLst>
            </a:pPr>
            <a:r>
              <a:rPr lang="de-DE" sz="2600" dirty="0">
                <a:latin typeface="Arial"/>
              </a:rPr>
              <a:t>	       </a:t>
            </a:r>
            <a:r>
              <a:rPr lang="de-DE" sz="2600" dirty="0">
                <a:solidFill>
                  <a:srgbClr val="004994"/>
                </a:solidFill>
                <a:latin typeface="Arial"/>
              </a:rPr>
              <a:t>A-Staub	  Quarzstaub</a:t>
            </a:r>
          </a:p>
          <a:p>
            <a:pPr defTabSz="914126">
              <a:spcAft>
                <a:spcPts val="600"/>
              </a:spcAft>
              <a:tabLst>
                <a:tab pos="6274978" algn="dec"/>
                <a:tab pos="8341240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Pflaster trocken schneiden 	19,2 mg/m³	5,5 mg/m³</a:t>
            </a:r>
          </a:p>
          <a:p>
            <a:pPr defTabSz="914126">
              <a:spcAft>
                <a:spcPts val="600"/>
              </a:spcAft>
              <a:tabLst>
                <a:tab pos="6274978" algn="dec"/>
                <a:tab pos="8341240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Trockenbau, schleifen	28,9 mg/m³	0,2 mg/m³</a:t>
            </a:r>
          </a:p>
          <a:p>
            <a:pPr defTabSz="914126">
              <a:spcAft>
                <a:spcPts val="600"/>
              </a:spcAft>
              <a:tabLst>
                <a:tab pos="6274978" algn="dec"/>
                <a:tab pos="8341240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Trocken Kehren	8,4 mg/m³	0,4 mg/m³</a:t>
            </a:r>
          </a:p>
          <a:p>
            <a:pPr defTabSz="914126">
              <a:spcAft>
                <a:spcPts val="600"/>
              </a:spcAft>
              <a:tabLst>
                <a:tab pos="6274978" algn="dec"/>
                <a:tab pos="8341240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Bohren in Beton	7,0 mg/m³	2,2 mg/m³</a:t>
            </a:r>
          </a:p>
          <a:p>
            <a:pPr defTabSz="914126">
              <a:spcAft>
                <a:spcPts val="600"/>
              </a:spcAft>
              <a:tabLst>
                <a:tab pos="6274978" algn="dec"/>
                <a:tab pos="8341240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Putz abschlagen	9,1 mg/m³	0,4 mg/m³</a:t>
            </a:r>
          </a:p>
          <a:p>
            <a:pPr defTabSz="914126">
              <a:spcAft>
                <a:spcPts val="600"/>
              </a:spcAft>
              <a:tabLst>
                <a:tab pos="6274978" algn="dec"/>
                <a:tab pos="8341240" algn="dec"/>
              </a:tabLst>
            </a:pPr>
            <a:r>
              <a:rPr lang="de-DE" sz="2600" dirty="0">
                <a:solidFill>
                  <a:srgbClr val="C00C11"/>
                </a:solidFill>
                <a:latin typeface="Arial"/>
              </a:rPr>
              <a:t>Baumaschinenkabine, offen	4,2 mg/m³	0,4 mg/m³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7675" y="1040499"/>
            <a:ext cx="10331449" cy="77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0" rIns="91414" bIns="4571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126" eaLnBrk="1" hangingPunct="1"/>
            <a:r>
              <a:rPr lang="de-DE" altLang="de-DE" sz="2800" dirty="0" smtClean="0">
                <a:solidFill>
                  <a:schemeClr val="tx2"/>
                </a:solidFill>
                <a:latin typeface="Arial"/>
              </a:rPr>
              <a:t>Staubminderung in </a:t>
            </a:r>
            <a:r>
              <a:rPr lang="de-DE" altLang="de-DE" sz="2800" dirty="0">
                <a:solidFill>
                  <a:schemeClr val="tx2"/>
                </a:solidFill>
                <a:latin typeface="Arial"/>
              </a:rPr>
              <a:t>der </a:t>
            </a:r>
            <a:r>
              <a:rPr lang="de-DE" altLang="de-DE" sz="2800" dirty="0" smtClean="0">
                <a:solidFill>
                  <a:schemeClr val="tx2"/>
                </a:solidFill>
                <a:latin typeface="Arial"/>
              </a:rPr>
              <a:t>Bauwirtschaft ist möglich!</a:t>
            </a:r>
            <a:endParaRPr lang="de-DE" altLang="de-DE" sz="280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9843" y="2727753"/>
            <a:ext cx="10134276" cy="484124"/>
          </a:xfrm>
          <a:prstGeom prst="rect">
            <a:avLst/>
          </a:prstGeom>
          <a:solidFill>
            <a:schemeClr val="bg1"/>
          </a:solidFill>
        </p:spPr>
        <p:txBody>
          <a:bodyPr wrap="square" lIns="83177" tIns="41592" rIns="83177" bIns="41592">
            <a:spAutoFit/>
          </a:bodyPr>
          <a:lstStyle/>
          <a:p>
            <a:pPr defTabSz="914126">
              <a:tabLst>
                <a:tab pos="5741746" algn="dec"/>
                <a:tab pos="8607857" algn="ctr"/>
              </a:tabLst>
            </a:pPr>
            <a:r>
              <a:rPr lang="de-DE" sz="2600" dirty="0">
                <a:solidFill>
                  <a:srgbClr val="006600"/>
                </a:solidFill>
                <a:latin typeface="Arial"/>
              </a:rPr>
              <a:t>Pflaster nass schneiden	    </a:t>
            </a:r>
            <a:r>
              <a:rPr lang="de-DE" sz="2600" dirty="0">
                <a:solidFill>
                  <a:srgbClr val="FFC000"/>
                </a:solidFill>
                <a:latin typeface="Arial"/>
              </a:rPr>
              <a:t>1,25 - 3 mg/m³    &lt;0,1 mg/m³</a:t>
            </a:r>
          </a:p>
        </p:txBody>
      </p:sp>
      <p:sp>
        <p:nvSpPr>
          <p:cNvPr id="10" name="Rechteck 9"/>
          <p:cNvSpPr/>
          <p:nvPr/>
        </p:nvSpPr>
        <p:spPr>
          <a:xfrm>
            <a:off x="289843" y="5048639"/>
            <a:ext cx="9937104" cy="484124"/>
          </a:xfrm>
          <a:prstGeom prst="rect">
            <a:avLst/>
          </a:prstGeom>
          <a:solidFill>
            <a:schemeClr val="bg1"/>
          </a:solidFill>
        </p:spPr>
        <p:txBody>
          <a:bodyPr wrap="square" lIns="83177" tIns="41592" rIns="83177" bIns="41592">
            <a:spAutoFit/>
          </a:bodyPr>
          <a:lstStyle/>
          <a:p>
            <a:pPr defTabSz="914126">
              <a:tabLst>
                <a:tab pos="6636809" algn="l"/>
                <a:tab pos="8693556" algn="l"/>
              </a:tabLst>
            </a:pPr>
            <a:r>
              <a:rPr lang="de-DE" sz="2600" dirty="0">
                <a:solidFill>
                  <a:srgbClr val="006600"/>
                </a:solidFill>
                <a:latin typeface="Arial"/>
              </a:rPr>
              <a:t>Baumaschinenkabine, geschlossen	ok	ok</a:t>
            </a:r>
            <a:endParaRPr lang="de-DE" sz="26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89843" y="3673327"/>
            <a:ext cx="993710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10" rIns="91414" bIns="45710">
            <a:spAutoFit/>
          </a:bodyPr>
          <a:lstStyle/>
          <a:p>
            <a:pPr defTabSz="914126">
              <a:spcAft>
                <a:spcPts val="200"/>
              </a:spcAft>
              <a:tabLst>
                <a:tab pos="6271803" algn="ctr"/>
                <a:tab pos="8696729" algn="ctr"/>
              </a:tabLst>
            </a:pPr>
            <a:r>
              <a:rPr lang="de-DE" sz="2600" dirty="0">
                <a:solidFill>
                  <a:srgbClr val="006600"/>
                </a:solidFill>
                <a:latin typeface="Arial"/>
              </a:rPr>
              <a:t>Reinigen mit Bau-Entstaubern	           ok	    ok</a:t>
            </a:r>
          </a:p>
        </p:txBody>
      </p:sp>
      <p:sp>
        <p:nvSpPr>
          <p:cNvPr id="12" name="Rechteck 11"/>
          <p:cNvSpPr/>
          <p:nvPr/>
        </p:nvSpPr>
        <p:spPr>
          <a:xfrm>
            <a:off x="289843" y="4116982"/>
            <a:ext cx="993710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10" rIns="91414" bIns="45710">
            <a:spAutoFit/>
          </a:bodyPr>
          <a:lstStyle/>
          <a:p>
            <a:pPr defTabSz="914126">
              <a:spcAft>
                <a:spcPts val="200"/>
              </a:spcAft>
              <a:tabLst>
                <a:tab pos="6271803" algn="ctr"/>
                <a:tab pos="8696729" algn="ctr"/>
              </a:tabLst>
            </a:pPr>
            <a:r>
              <a:rPr lang="de-DE" sz="2600" dirty="0">
                <a:solidFill>
                  <a:srgbClr val="006600"/>
                </a:solidFill>
                <a:latin typeface="Arial"/>
              </a:rPr>
              <a:t>Bohren in Beton mit Absaugung	           ok	    ok</a:t>
            </a:r>
          </a:p>
        </p:txBody>
      </p:sp>
      <p:sp>
        <p:nvSpPr>
          <p:cNvPr id="13" name="Rechteck 12"/>
          <p:cNvSpPr/>
          <p:nvPr/>
        </p:nvSpPr>
        <p:spPr>
          <a:xfrm>
            <a:off x="289858" y="4603724"/>
            <a:ext cx="10134277" cy="484120"/>
          </a:xfrm>
          <a:prstGeom prst="rect">
            <a:avLst/>
          </a:prstGeom>
          <a:solidFill>
            <a:schemeClr val="bg1"/>
          </a:solidFill>
        </p:spPr>
        <p:txBody>
          <a:bodyPr wrap="square" lIns="83177" tIns="41592" rIns="83177" bIns="41592">
            <a:spAutoFit/>
          </a:bodyPr>
          <a:lstStyle/>
          <a:p>
            <a:pPr defTabSz="914126">
              <a:tabLst>
                <a:tab pos="5544956" algn="dec"/>
                <a:tab pos="8163498" algn="ctr"/>
              </a:tabLst>
            </a:pPr>
            <a:r>
              <a:rPr lang="de-DE" sz="2600" dirty="0">
                <a:solidFill>
                  <a:srgbClr val="006600"/>
                </a:solidFill>
                <a:latin typeface="Arial"/>
              </a:rPr>
              <a:t>Putz abschlagen mit Luftreiniger </a:t>
            </a:r>
            <a:r>
              <a:rPr lang="de-DE" sz="2600" dirty="0">
                <a:solidFill>
                  <a:srgbClr val="FFCC00"/>
                </a:solidFill>
                <a:latin typeface="Arial"/>
              </a:rPr>
              <a:t>1,25 – 3 mg/m³	</a:t>
            </a:r>
            <a:r>
              <a:rPr lang="de-DE" sz="2600" dirty="0">
                <a:solidFill>
                  <a:srgbClr val="FF0000"/>
                </a:solidFill>
                <a:latin typeface="Arial"/>
              </a:rPr>
              <a:t>   </a:t>
            </a:r>
            <a:r>
              <a:rPr lang="de-DE" sz="2600" dirty="0">
                <a:solidFill>
                  <a:srgbClr val="FFCC00"/>
                </a:solidFill>
                <a:latin typeface="Arial"/>
              </a:rPr>
              <a:t>&lt;0,1 mg/m³</a:t>
            </a:r>
          </a:p>
        </p:txBody>
      </p:sp>
      <p:sp>
        <p:nvSpPr>
          <p:cNvPr id="14" name="Rechteck 13"/>
          <p:cNvSpPr/>
          <p:nvPr/>
        </p:nvSpPr>
        <p:spPr>
          <a:xfrm>
            <a:off x="272670" y="3169263"/>
            <a:ext cx="993710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10" rIns="91414" bIns="45710">
            <a:spAutoFit/>
          </a:bodyPr>
          <a:lstStyle/>
          <a:p>
            <a:pPr defTabSz="914126">
              <a:spcAft>
                <a:spcPts val="200"/>
              </a:spcAft>
              <a:tabLst>
                <a:tab pos="6271803" algn="ctr"/>
                <a:tab pos="8696729" algn="ctr"/>
              </a:tabLst>
            </a:pPr>
            <a:r>
              <a:rPr lang="de-DE" sz="2600" dirty="0">
                <a:solidFill>
                  <a:srgbClr val="006600"/>
                </a:solidFill>
                <a:latin typeface="Arial"/>
              </a:rPr>
              <a:t>Trockenbau, schleifen mit Absaugung	       ok	   ok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91A2A632-502A-46E0-A924-B71361036252}" type="slidenum">
              <a:rPr lang="de-DE" smtClean="0">
                <a:solidFill>
                  <a:srgbClr val="FFFFFF"/>
                </a:solidFill>
              </a:rPr>
              <a:pPr/>
              <a:t>13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47675" y="1189831"/>
            <a:ext cx="8782050" cy="471487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Alle Informationen im Internet verfügbar …</a:t>
            </a:r>
          </a:p>
        </p:txBody>
      </p:sp>
      <p:pic>
        <p:nvPicPr>
          <p:cNvPr id="727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7841" b="10545"/>
          <a:stretch>
            <a:fillRect/>
          </a:stretch>
        </p:blipFill>
        <p:spPr bwMode="auto">
          <a:xfrm>
            <a:off x="549275" y="1778000"/>
            <a:ext cx="5654675" cy="484187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70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30392" b="41728"/>
          <a:stretch>
            <a:fillRect/>
          </a:stretch>
        </p:blipFill>
        <p:spPr bwMode="auto">
          <a:xfrm>
            <a:off x="6440488" y="4097338"/>
            <a:ext cx="3660775" cy="252253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710" name="Picture 5" descr="an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093">
            <a:off x="7427913" y="3079750"/>
            <a:ext cx="2351087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FBA548B9-84A8-49DC-9868-83F3C932303C}" type="slidenum">
              <a:rPr lang="de-DE" smtClean="0">
                <a:solidFill>
                  <a:srgbClr val="FFFFFF"/>
                </a:solidFill>
              </a:rPr>
              <a:pPr/>
              <a:t>14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59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7675" y="1197181"/>
            <a:ext cx="10009112" cy="4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99" tIns="44855" rIns="89699" bIns="44855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altLang="de-DE" sz="2800" dirty="0" smtClean="0">
                <a:solidFill>
                  <a:schemeClr val="tx2"/>
                </a:solidFill>
                <a:latin typeface="+mn-lt"/>
              </a:rPr>
              <a:t>Bau-Entstauber zum Einsatz auf Baustellen</a:t>
            </a:r>
            <a:endParaRPr lang="de-DE" altLang="de-DE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8" b="4398"/>
          <a:stretch/>
        </p:blipFill>
        <p:spPr>
          <a:xfrm>
            <a:off x="773239" y="2053428"/>
            <a:ext cx="3456384" cy="4161917"/>
          </a:xfrm>
          <a:prstGeom prst="rect">
            <a:avLst/>
          </a:prstGeom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773254" y="6249136"/>
            <a:ext cx="3435671" cy="4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99" tIns="44855" rIns="89699" bIns="44855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altLang="de-DE" sz="2400" dirty="0">
                <a:solidFill>
                  <a:schemeClr val="tx2"/>
                </a:solidFill>
                <a:latin typeface="+mn-lt"/>
              </a:rPr>
              <a:t>Bau-Entstauber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624252" y="2103120"/>
            <a:ext cx="5262979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/>
                </a:solidFill>
              </a:rPr>
              <a:t>Aufsaugen</a:t>
            </a:r>
            <a:r>
              <a:rPr lang="de-DE" b="0" dirty="0" smtClean="0">
                <a:solidFill>
                  <a:schemeClr val="tx1"/>
                </a:solidFill>
              </a:rPr>
              <a:t> von Liegestäuben</a:t>
            </a:r>
          </a:p>
          <a:p>
            <a:pPr marL="457200" indent="-4572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de-DE" b="0" dirty="0" smtClean="0">
              <a:solidFill>
                <a:schemeClr val="tx1"/>
              </a:solidFill>
            </a:endParaRPr>
          </a:p>
          <a:p>
            <a:pPr marL="457200" indent="-4572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/>
                </a:solidFill>
              </a:rPr>
              <a:t>Stauberfassung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b="0" dirty="0" smtClean="0">
                <a:solidFill>
                  <a:schemeClr val="tx1"/>
                </a:solidFill>
              </a:rPr>
              <a:t>von Bearbeitungssystemen</a:t>
            </a:r>
          </a:p>
          <a:p>
            <a:pPr marL="457200" indent="-457200">
              <a:buClr>
                <a:schemeClr val="tx2"/>
              </a:buClr>
              <a:buSzPct val="120000"/>
              <a:buFont typeface="Wingdings" panose="05000000000000000000" pitchFamily="2" charset="2"/>
              <a:buChar char="§"/>
            </a:pPr>
            <a:endParaRPr lang="de-DE" b="0" dirty="0">
              <a:solidFill>
                <a:schemeClr val="tx1"/>
              </a:solidFill>
            </a:endParaRPr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08" y="4049484"/>
            <a:ext cx="4213950" cy="237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CB9B5011-9FB9-46A0-B02A-79D6FA5D735D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4500" y="1224169"/>
            <a:ext cx="10009112" cy="4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99" tIns="44855" rIns="89699" bIns="44855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altLang="de-DE" sz="2800" dirty="0" smtClean="0">
                <a:solidFill>
                  <a:schemeClr val="tx2"/>
                </a:solidFill>
                <a:latin typeface="+mn-lt"/>
              </a:rPr>
              <a:t>Bau-Entstauber zum Einsatz auf Baustellen</a:t>
            </a:r>
            <a:endParaRPr lang="de-DE" altLang="de-DE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10577" r="33959" b="1731"/>
          <a:stretch/>
        </p:blipFill>
        <p:spPr bwMode="auto">
          <a:xfrm>
            <a:off x="444500" y="1732130"/>
            <a:ext cx="3479800" cy="4927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t="52540" r="28973" b="28614"/>
          <a:stretch/>
        </p:blipFill>
        <p:spPr bwMode="auto">
          <a:xfrm>
            <a:off x="4337316" y="3295650"/>
            <a:ext cx="5744152" cy="142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 bwMode="auto">
          <a:xfrm flipV="1">
            <a:off x="4171950" y="3314700"/>
            <a:ext cx="2038350" cy="9906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14"/>
          <p:cNvCxnSpPr/>
          <p:nvPr/>
        </p:nvCxnSpPr>
        <p:spPr bwMode="auto">
          <a:xfrm>
            <a:off x="4171950" y="3295650"/>
            <a:ext cx="1981200" cy="9144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4400550" y="4945381"/>
            <a:ext cx="54864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solidFill>
                  <a:schemeClr val="tx1"/>
                </a:solidFill>
              </a:rPr>
              <a:t>Kein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b="0" dirty="0" smtClean="0">
                <a:solidFill>
                  <a:schemeClr val="tx1"/>
                </a:solidFill>
              </a:rPr>
              <a:t>Einsatz von Entstaubern der Staubklasse </a:t>
            </a:r>
            <a:r>
              <a:rPr lang="de-DE" sz="3200" dirty="0" smtClean="0">
                <a:solidFill>
                  <a:schemeClr val="tx1"/>
                </a:solidFill>
              </a:rPr>
              <a:t>L</a:t>
            </a:r>
            <a:r>
              <a:rPr lang="de-DE" b="0" dirty="0" smtClean="0">
                <a:solidFill>
                  <a:schemeClr val="tx1"/>
                </a:solidFill>
              </a:rPr>
              <a:t> auf Baustellen</a:t>
            </a: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CB9B5011-9FB9-46A0-B02A-79D6FA5D735D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80" y="2043113"/>
            <a:ext cx="9255125" cy="812800"/>
          </a:xfrm>
        </p:spPr>
        <p:txBody>
          <a:bodyPr/>
          <a:lstStyle/>
          <a:p>
            <a:endParaRPr lang="de-DE" smtClean="0"/>
          </a:p>
          <a:p>
            <a:endParaRPr lang="de-DE" smtClean="0"/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1172509"/>
            <a:ext cx="9255125" cy="475351"/>
          </a:xfrm>
        </p:spPr>
        <p:txBody>
          <a:bodyPr/>
          <a:lstStyle/>
          <a:p>
            <a:r>
              <a:rPr lang="de-DE" sz="2800" dirty="0" smtClean="0"/>
              <a:t>Luftreiniger für die Bauwirtschaft (mobiler Einsatz)</a:t>
            </a:r>
          </a:p>
        </p:txBody>
      </p:sp>
      <p:sp>
        <p:nvSpPr>
          <p:cNvPr id="6152" name="Text Box 6"/>
          <p:cNvSpPr txBox="1">
            <a:spLocks noChangeArrowheads="1"/>
          </p:cNvSpPr>
          <p:nvPr/>
        </p:nvSpPr>
        <p:spPr bwMode="auto">
          <a:xfrm>
            <a:off x="6533881" y="3771453"/>
            <a:ext cx="3664669" cy="2462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6" rIns="91434" bIns="45716">
            <a:spAutoFit/>
          </a:bodyPr>
          <a:lstStyle>
            <a:lvl1pPr defTabSz="881063">
              <a:defRPr sz="2800" b="1">
                <a:solidFill>
                  <a:srgbClr val="555555"/>
                </a:solidFill>
                <a:latin typeface="Arial" charset="0"/>
              </a:defRPr>
            </a:lvl1pPr>
            <a:lvl2pPr marL="742950" indent="-285750" defTabSz="881063">
              <a:defRPr sz="2800" b="1">
                <a:solidFill>
                  <a:srgbClr val="555555"/>
                </a:solidFill>
                <a:latin typeface="Arial" charset="0"/>
              </a:defRPr>
            </a:lvl2pPr>
            <a:lvl3pPr marL="11430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3pPr>
            <a:lvl4pPr marL="16002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4pPr>
            <a:lvl5pPr marL="20574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dirty="0">
                <a:solidFill>
                  <a:srgbClr val="D40F14"/>
                </a:solidFill>
              </a:rPr>
              <a:t>Mindestens Staubklasse M ! </a:t>
            </a:r>
            <a:endParaRPr lang="de-DE" dirty="0" smtClean="0">
              <a:solidFill>
                <a:srgbClr val="D40F14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dirty="0" smtClean="0">
                <a:solidFill>
                  <a:srgbClr val="D40F14"/>
                </a:solidFill>
              </a:rPr>
              <a:t>Mit </a:t>
            </a:r>
            <a:r>
              <a:rPr lang="de-DE" dirty="0">
                <a:solidFill>
                  <a:srgbClr val="D40F14"/>
                </a:solidFill>
              </a:rPr>
              <a:t>Ansaug-/Abluftschlauch verwenden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840061"/>
            <a:ext cx="6206273" cy="46355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1825531">
            <a:off x="464147" y="4165657"/>
            <a:ext cx="2401233" cy="2169823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lIns="91434" tIns="45716" rIns="91434" bIns="45716" rtlCol="0">
            <a:spAutoFit/>
          </a:bodyPr>
          <a:lstStyle/>
          <a:p>
            <a:r>
              <a:rPr lang="de-DE" dirty="0" smtClean="0">
                <a:solidFill>
                  <a:srgbClr val="D40F14"/>
                </a:solidFill>
                <a:latin typeface="Arial" charset="0"/>
              </a:rPr>
              <a:t>Förderung durch die BG BAU für Mitglieds- betriebe</a:t>
            </a:r>
            <a:endParaRPr lang="de-DE" dirty="0">
              <a:solidFill>
                <a:srgbClr val="D40F14"/>
              </a:solidFill>
              <a:latin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91A2A632-502A-46E0-A924-B71361036252}" type="slidenum">
              <a:rPr lang="de-DE" smtClean="0">
                <a:solidFill>
                  <a:srgbClr val="FFFFFF"/>
                </a:solidFill>
              </a:rPr>
              <a:pPr/>
              <a:t>17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502" y="1214890"/>
            <a:ext cx="9255125" cy="475351"/>
          </a:xfrm>
        </p:spPr>
        <p:txBody>
          <a:bodyPr/>
          <a:lstStyle/>
          <a:p>
            <a:r>
              <a:rPr lang="de-DE" sz="2800" dirty="0" smtClean="0"/>
              <a:t>Luftreiniger Anordnung</a:t>
            </a:r>
            <a:endParaRPr lang="de-DE" sz="28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89" y="1919778"/>
            <a:ext cx="6120680" cy="4314092"/>
          </a:xfrm>
        </p:spPr>
      </p:pic>
      <p:pic>
        <p:nvPicPr>
          <p:cNvPr id="7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1031" y="2438133"/>
            <a:ext cx="4311056" cy="32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637333" y="5067607"/>
            <a:ext cx="360040" cy="5078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Seite</a:t>
            </a:r>
            <a:r>
              <a:rPr lang="de-DE" sz="1600" smtClean="0">
                <a:solidFill>
                  <a:srgbClr val="FFFFFF"/>
                </a:solidFill>
              </a:rPr>
              <a:t> </a:t>
            </a:r>
            <a:fld id="{91A2A632-502A-46E0-A924-B71361036252}" type="slidenum">
              <a:rPr lang="de-DE" smtClean="0">
                <a:solidFill>
                  <a:srgbClr val="FFFFFF"/>
                </a:solidFill>
              </a:rPr>
              <a:pPr/>
              <a:t>18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29.11.2017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rgbClr val="FFFFFF"/>
                </a:solidFill>
              </a:rPr>
              <a:t>Basisvortrag Staub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5" y="1172509"/>
            <a:ext cx="9255125" cy="475354"/>
          </a:xfrm>
        </p:spPr>
        <p:txBody>
          <a:bodyPr/>
          <a:lstStyle/>
          <a:p>
            <a:r>
              <a:rPr lang="de-DE" sz="2800" dirty="0" smtClean="0"/>
              <a:t>Arbeitsschutzprämien mit Staubbezug</a:t>
            </a:r>
            <a:endParaRPr lang="de-DE" sz="2800" dirty="0"/>
          </a:p>
        </p:txBody>
      </p:sp>
      <p:pic>
        <p:nvPicPr>
          <p:cNvPr id="16" name="Picture 2" descr="Entstauber-hohe-Leistu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78" y="1802673"/>
            <a:ext cx="1738679" cy="248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Vorabscheider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0" y="4741817"/>
            <a:ext cx="2352385" cy="167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Abbruchhammer mit Absaugu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70" y="1842081"/>
            <a:ext cx="2183739" cy="15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Luftreiniger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52" y="4417657"/>
            <a:ext cx="2846304" cy="20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einwegkarton-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6" y="1959429"/>
            <a:ext cx="2778851" cy="197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0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0"/>
          <a:stretch/>
        </p:blipFill>
        <p:spPr bwMode="auto">
          <a:xfrm>
            <a:off x="3223397" y="1750423"/>
            <a:ext cx="2432820" cy="496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</a:t>
            </a:r>
            <a:r>
              <a:rPr lang="de-DE" sz="1600" smtClean="0"/>
              <a:t> </a:t>
            </a:r>
            <a:fld id="{975839D7-A197-4130-ADAE-39F4E58B384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29.11.2017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Basisvortrag Staub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6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2795053"/>
              </p:ext>
            </p:extLst>
          </p:nvPr>
        </p:nvGraphicFramePr>
        <p:xfrm>
          <a:off x="202828" y="1190953"/>
          <a:ext cx="9940803" cy="540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Seite</a:t>
            </a:r>
            <a:r>
              <a:rPr lang="de-DE" altLang="de-DE" sz="1600" smtClean="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e 19"/>
          <p:cNvSpPr/>
          <p:nvPr/>
        </p:nvSpPr>
        <p:spPr>
          <a:xfrm>
            <a:off x="1608420" y="302346"/>
            <a:ext cx="7114612" cy="666129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454" tIns="50226" rIns="100454" bIns="50226" rtlCol="0" anchor="ctr"/>
          <a:lstStyle/>
          <a:p>
            <a:pPr algn="ctr" defTabSz="10045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kern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Basismaßnahmen</a:t>
            </a:r>
          </a:p>
          <a:p>
            <a:pPr algn="ctr" defTabSz="10045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kern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zur</a:t>
            </a:r>
          </a:p>
          <a:p>
            <a:pPr algn="ctr" defTabSz="10045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000" kern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Staubminderung</a:t>
            </a:r>
          </a:p>
          <a:p>
            <a:pPr algn="ctr" defTabSz="100456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4000" kern="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1608422" y="296809"/>
            <a:ext cx="3557306" cy="33306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55" y="1851007"/>
            <a:ext cx="2335338" cy="155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2738203" y="1107159"/>
            <a:ext cx="2211433" cy="716986"/>
          </a:xfrm>
          <a:prstGeom prst="rect">
            <a:avLst/>
          </a:prstGeom>
          <a:noFill/>
          <a:ln>
            <a:noFill/>
          </a:ln>
        </p:spPr>
        <p:txBody>
          <a:bodyPr wrap="none" lIns="100454" tIns="50226" rIns="100454" bIns="50226" rtlCol="0">
            <a:spAutoFit/>
          </a:bodyPr>
          <a:lstStyle/>
          <a:p>
            <a:pPr defTabSz="10045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Stauberfassung</a:t>
            </a:r>
          </a:p>
          <a:p>
            <a:pPr defTabSz="10045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an der Maschine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 rot="10800000">
            <a:off x="5165724" y="3622691"/>
            <a:ext cx="3557306" cy="333771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 rot="16200000">
            <a:off x="1721767" y="3509349"/>
            <a:ext cx="3330647" cy="355730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61" y="3977985"/>
            <a:ext cx="2209424" cy="146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 rot="5400000">
            <a:off x="5264587" y="174551"/>
            <a:ext cx="3344637" cy="35722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8" name="Textfeld 27"/>
          <p:cNvSpPr txBox="1"/>
          <p:nvPr/>
        </p:nvSpPr>
        <p:spPr>
          <a:xfrm>
            <a:off x="3221513" y="5643661"/>
            <a:ext cx="1626337" cy="409210"/>
          </a:xfrm>
          <a:prstGeom prst="rect">
            <a:avLst/>
          </a:prstGeom>
          <a:noFill/>
          <a:ln>
            <a:noFill/>
          </a:ln>
        </p:spPr>
        <p:txBody>
          <a:bodyPr wrap="none" lIns="100454" tIns="50226" rIns="100454" bIns="50226" rtlCol="0">
            <a:spAutoFit/>
          </a:bodyPr>
          <a:lstStyle/>
          <a:p>
            <a:pPr defTabSz="10045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Luftreiniger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27"/>
          <a:stretch/>
        </p:blipFill>
        <p:spPr bwMode="auto">
          <a:xfrm>
            <a:off x="5373458" y="1851007"/>
            <a:ext cx="1950634" cy="155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99" y="4011729"/>
            <a:ext cx="2012650" cy="143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5309741" y="1107159"/>
            <a:ext cx="2113649" cy="716986"/>
          </a:xfrm>
          <a:prstGeom prst="rect">
            <a:avLst/>
          </a:prstGeom>
          <a:noFill/>
          <a:ln>
            <a:noFill/>
          </a:ln>
        </p:spPr>
        <p:txBody>
          <a:bodyPr wrap="none" lIns="100454" tIns="50226" rIns="100454" bIns="50226" rtlCol="0">
            <a:spAutoFit/>
          </a:bodyPr>
          <a:lstStyle/>
          <a:p>
            <a:pPr defTabSz="10045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Wirksame</a:t>
            </a:r>
          </a:p>
          <a:p>
            <a:pPr defTabSz="10045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Bau-Entstauber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452975" y="5571663"/>
            <a:ext cx="1813888" cy="716986"/>
          </a:xfrm>
          <a:prstGeom prst="rect">
            <a:avLst/>
          </a:prstGeom>
          <a:noFill/>
          <a:ln>
            <a:noFill/>
          </a:ln>
        </p:spPr>
        <p:txBody>
          <a:bodyPr wrap="none" lIns="100454" tIns="50226" rIns="100454" bIns="50226" rtlCol="0">
            <a:spAutoFit/>
          </a:bodyPr>
          <a:lstStyle/>
          <a:p>
            <a:pPr defTabSz="10045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Staubschutz-</a:t>
            </a:r>
          </a:p>
          <a:p>
            <a:pPr defTabSz="10045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wände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20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  <p:bldP spid="23" grpId="0"/>
      <p:bldP spid="28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294967295"/>
          </p:nvPr>
        </p:nvSpPr>
        <p:spPr>
          <a:xfrm>
            <a:off x="444500" y="1829614"/>
            <a:ext cx="9328150" cy="116123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81636" tIns="40818" rIns="81636" bIns="40818"/>
          <a:lstStyle/>
          <a:p>
            <a:pPr marL="397767" indent="-397767">
              <a:spcAft>
                <a:spcPts val="1340"/>
              </a:spcAft>
              <a:buNone/>
            </a:pPr>
            <a:r>
              <a:rPr lang="de-DE" sz="2400" b="1" dirty="0" smtClean="0">
                <a:solidFill>
                  <a:schemeClr val="tx2"/>
                </a:solidFill>
              </a:rPr>
              <a:t>     Bei </a:t>
            </a:r>
            <a:r>
              <a:rPr lang="de-DE" sz="2400" b="1" dirty="0">
                <a:solidFill>
                  <a:schemeClr val="tx2"/>
                </a:solidFill>
              </a:rPr>
              <a:t>extremen Staub-Situationen ohne </a:t>
            </a:r>
            <a:r>
              <a:rPr lang="de-DE" sz="2400" b="1" dirty="0" smtClean="0">
                <a:solidFill>
                  <a:schemeClr val="tx2"/>
                </a:solidFill>
              </a:rPr>
              <a:t>technische Schutzmaßnahmen  </a:t>
            </a:r>
            <a:r>
              <a:rPr lang="de-DE" sz="2400" b="1" dirty="0">
                <a:solidFill>
                  <a:schemeClr val="tx2"/>
                </a:solidFill>
              </a:rPr>
              <a:t>werden Arbeiten </a:t>
            </a:r>
            <a:r>
              <a:rPr lang="de-DE" sz="2400" b="1" u="sng" dirty="0">
                <a:solidFill>
                  <a:schemeClr val="tx2"/>
                </a:solidFill>
              </a:rPr>
              <a:t>we</a:t>
            </a:r>
            <a:r>
              <a:rPr lang="de-DE" sz="2400" b="1" dirty="0">
                <a:solidFill>
                  <a:schemeClr val="tx2"/>
                </a:solidFill>
              </a:rPr>
              <a:t>g</a:t>
            </a:r>
            <a:r>
              <a:rPr lang="de-DE" sz="2400" b="1" u="sng" dirty="0">
                <a:solidFill>
                  <a:schemeClr val="tx2"/>
                </a:solidFill>
              </a:rPr>
              <a:t>en Quarzstaub </a:t>
            </a:r>
            <a:r>
              <a:rPr lang="de-DE" sz="2400" b="1" dirty="0">
                <a:solidFill>
                  <a:schemeClr val="tx2"/>
                </a:solidFill>
              </a:rPr>
              <a:t>unterbrochen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44502" y="1230272"/>
            <a:ext cx="10047267" cy="444581"/>
          </a:xfrm>
        </p:spPr>
        <p:txBody>
          <a:bodyPr/>
          <a:lstStyle/>
          <a:p>
            <a:r>
              <a:rPr lang="de-DE" sz="2800" dirty="0"/>
              <a:t>Vorgehensweise der BG BAU zur Staubminimierung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08" y="3200771"/>
            <a:ext cx="5118080" cy="2513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5"/>
          <p:cNvSpPr>
            <a:spLocks noGrp="1"/>
          </p:cNvSpPr>
          <p:nvPr>
            <p:ph sz="quarter" idx="4294967295"/>
          </p:nvPr>
        </p:nvSpPr>
        <p:spPr>
          <a:xfrm>
            <a:off x="691752" y="3124593"/>
            <a:ext cx="8332326" cy="2589954"/>
          </a:xfrm>
          <a:prstGeom prst="rect">
            <a:avLst/>
          </a:prstGeom>
        </p:spPr>
        <p:txBody>
          <a:bodyPr lIns="81636" tIns="40818" rIns="81636" bIns="40818"/>
          <a:lstStyle/>
          <a:p>
            <a:pPr marL="0" indent="0">
              <a:spcAft>
                <a:spcPts val="1340"/>
              </a:spcAft>
              <a:buNone/>
            </a:pPr>
            <a:r>
              <a:rPr lang="de-DE" sz="2000" b="1" dirty="0">
                <a:solidFill>
                  <a:schemeClr val="tx2"/>
                </a:solidFill>
              </a:rPr>
              <a:t>Solche Situationen sind z.B.</a:t>
            </a:r>
          </a:p>
          <a:p>
            <a:pPr marL="396024" indent="-200629">
              <a:spcAft>
                <a:spcPts val="1340"/>
              </a:spcAft>
            </a:pPr>
            <a:r>
              <a:rPr lang="de-DE" sz="1800" b="1" dirty="0">
                <a:solidFill>
                  <a:schemeClr val="tx2"/>
                </a:solidFill>
              </a:rPr>
              <a:t>Trocken kehren/Staub abblasen</a:t>
            </a:r>
          </a:p>
          <a:p>
            <a:pPr marL="396024" indent="-200629">
              <a:spcAft>
                <a:spcPts val="1340"/>
              </a:spcAft>
            </a:pPr>
            <a:r>
              <a:rPr lang="de-DE" sz="1800" b="1" dirty="0">
                <a:solidFill>
                  <a:schemeClr val="tx2"/>
                </a:solidFill>
              </a:rPr>
              <a:t>Maschinell trocken schneiden </a:t>
            </a:r>
          </a:p>
          <a:p>
            <a:pPr marL="396024" indent="-200629">
              <a:spcAft>
                <a:spcPts val="1340"/>
              </a:spcAft>
            </a:pPr>
            <a:r>
              <a:rPr lang="de-DE" sz="1800" b="1" dirty="0">
                <a:solidFill>
                  <a:schemeClr val="tx2"/>
                </a:solidFill>
              </a:rPr>
              <a:t>Maschinell schleifen</a:t>
            </a:r>
          </a:p>
          <a:p>
            <a:pPr marL="396024" indent="-200629">
              <a:spcAft>
                <a:spcPts val="1340"/>
              </a:spcAft>
            </a:pPr>
            <a:r>
              <a:rPr lang="de-DE" sz="1800" b="1" dirty="0">
                <a:solidFill>
                  <a:schemeClr val="tx2"/>
                </a:solidFill>
              </a:rPr>
              <a:t>Bohren über Kopf </a:t>
            </a:r>
          </a:p>
          <a:p>
            <a:pPr marL="396024" indent="-200629">
              <a:spcAft>
                <a:spcPts val="1340"/>
              </a:spcAft>
            </a:pPr>
            <a:r>
              <a:rPr lang="de-DE" sz="1800" b="1" dirty="0">
                <a:solidFill>
                  <a:schemeClr val="tx2"/>
                </a:solidFill>
              </a:rPr>
              <a:t>Putz, Fliesen abschlagen</a:t>
            </a:r>
          </a:p>
          <a:p>
            <a:pPr marL="591417" indent="-237265">
              <a:spcAft>
                <a:spcPts val="1340"/>
              </a:spcAft>
            </a:pPr>
            <a:endParaRPr lang="de-DE" sz="2000" b="1" dirty="0">
              <a:solidFill>
                <a:schemeClr val="tx2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275478" y="5916947"/>
            <a:ext cx="10055979" cy="4445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ts val="1200"/>
              </a:spcBef>
              <a:buNone/>
              <a:defRPr sz="30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400" b="0" dirty="0">
                <a:solidFill>
                  <a:srgbClr val="FF0000"/>
                </a:solidFill>
              </a:rPr>
              <a:t>Ein Weiterarbeiten ist dann </a:t>
            </a:r>
            <a:r>
              <a:rPr lang="de-DE" sz="2400" i="1" u="sng" dirty="0">
                <a:solidFill>
                  <a:srgbClr val="FF0000"/>
                </a:solidFill>
              </a:rPr>
              <a:t>nur</a:t>
            </a:r>
            <a:r>
              <a:rPr lang="de-DE" sz="2400" b="0" dirty="0">
                <a:solidFill>
                  <a:srgbClr val="FF0000"/>
                </a:solidFill>
              </a:rPr>
              <a:t> noch mit </a:t>
            </a:r>
            <a:r>
              <a:rPr lang="de-DE" sz="2400" b="0" dirty="0" smtClean="0">
                <a:solidFill>
                  <a:srgbClr val="FF0000"/>
                </a:solidFill>
              </a:rPr>
              <a:t>staubarmen Techniken </a:t>
            </a:r>
            <a:r>
              <a:rPr lang="de-DE" sz="2400" b="0" dirty="0">
                <a:solidFill>
                  <a:srgbClr val="FF0000"/>
                </a:solidFill>
              </a:rPr>
              <a:t>möglich.</a:t>
            </a:r>
          </a:p>
        </p:txBody>
      </p:sp>
      <p:sp>
        <p:nvSpPr>
          <p:cNvPr id="2" name="Rechteck 1"/>
          <p:cNvSpPr/>
          <p:nvPr/>
        </p:nvSpPr>
        <p:spPr>
          <a:xfrm>
            <a:off x="5181600" y="2895600"/>
            <a:ext cx="45719" cy="20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21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217" y="1158704"/>
            <a:ext cx="9693413" cy="656217"/>
          </a:xfrm>
        </p:spPr>
        <p:txBody>
          <a:bodyPr/>
          <a:lstStyle/>
          <a:p>
            <a:r>
              <a:rPr lang="de-DE" sz="2800" dirty="0"/>
              <a:t>Arbeitsschutzprämien  </a:t>
            </a:r>
            <a:r>
              <a:rPr lang="de-DE" sz="2800" b="0" i="1" u="sng" dirty="0"/>
              <a:t>und</a:t>
            </a:r>
            <a:r>
              <a:rPr lang="de-DE" sz="2800" dirty="0"/>
              <a:t>  Aufsichtshandeln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39" y="2077046"/>
            <a:ext cx="2991380" cy="432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6319405" y="1934633"/>
            <a:ext cx="3161946" cy="455713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2529" tIns="56263" rIns="112529" bIns="56263" rtlCol="0" anchor="ctr"/>
          <a:lstStyle/>
          <a:p>
            <a:pPr algn="ctr" defTabSz="1125132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2200" b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56" y="1923936"/>
            <a:ext cx="3228675" cy="458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5" y="3584575"/>
            <a:ext cx="974726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Seite</a:t>
            </a:r>
            <a:r>
              <a:rPr lang="de-DE" altLang="de-DE" sz="1600" smtClean="0"/>
              <a:t> </a:t>
            </a:r>
            <a:fld id="{3DD22B6B-17F6-46F1-9839-5601A725E35F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0946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44502" y="1131800"/>
            <a:ext cx="9298305" cy="641532"/>
          </a:xfrm>
        </p:spPr>
        <p:txBody>
          <a:bodyPr/>
          <a:lstStyle/>
          <a:p>
            <a:r>
              <a:rPr lang="de-DE" sz="2700" dirty="0"/>
              <a:t>Aktionsprogramm „Staubminderung beim Bauen“</a:t>
            </a:r>
            <a:endParaRPr lang="de-DE" sz="2700" b="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1" y="2505455"/>
            <a:ext cx="5431171" cy="338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16" y="2103941"/>
            <a:ext cx="3402562" cy="434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44500" y="1826990"/>
            <a:ext cx="9112724" cy="452193"/>
          </a:xfrm>
          <a:prstGeom prst="rect">
            <a:avLst/>
          </a:prstGeom>
          <a:noFill/>
        </p:spPr>
        <p:txBody>
          <a:bodyPr wrap="none" lIns="112540" tIns="56270" rIns="112540" bIns="56270" rtlCol="0">
            <a:spAutoFit/>
          </a:bodyPr>
          <a:lstStyle/>
          <a:p>
            <a:r>
              <a:rPr lang="de-DE" sz="2200" dirty="0">
                <a:solidFill>
                  <a:srgbClr val="004994"/>
                </a:solidFill>
              </a:rPr>
              <a:t>Unterzeichnung der Gemeinsamen Erklärung am 25. Oktober 2016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Seite</a:t>
            </a:r>
            <a:r>
              <a:rPr lang="de-DE" altLang="de-DE" sz="1600" smtClean="0">
                <a:solidFill>
                  <a:prstClr val="white"/>
                </a:solidFill>
              </a:rPr>
              <a:t> </a:t>
            </a:r>
            <a:fld id="{3DD22B6B-17F6-46F1-9839-5601A725E35F}" type="slidenum">
              <a:rPr lang="de-DE" altLang="de-DE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8" y="1174750"/>
            <a:ext cx="9255125" cy="475358"/>
          </a:xfrm>
        </p:spPr>
        <p:txBody>
          <a:bodyPr/>
          <a:lstStyle/>
          <a:p>
            <a:r>
              <a:rPr lang="de-DE" sz="2700" dirty="0"/>
              <a:t>Ziel der Erklärung und Grundsätze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47679" y="1933303"/>
            <a:ext cx="9496697" cy="34163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de-DE" sz="2400" b="0" dirty="0">
                <a:solidFill>
                  <a:srgbClr val="004994"/>
                </a:solidFill>
              </a:rPr>
              <a:t>Der Schutz vor gesundheitsgefährdenden Staubbelastungen</a:t>
            </a:r>
            <a:br>
              <a:rPr lang="de-DE" sz="2400" b="0" dirty="0">
                <a:solidFill>
                  <a:srgbClr val="004994"/>
                </a:solidFill>
              </a:rPr>
            </a:br>
            <a:r>
              <a:rPr lang="de-DE" sz="2400" b="0" dirty="0">
                <a:solidFill>
                  <a:srgbClr val="004994"/>
                </a:solidFill>
              </a:rPr>
              <a:t>beim Bauen ist ein Anliegen </a:t>
            </a:r>
            <a:r>
              <a:rPr lang="de-DE" sz="2400" dirty="0">
                <a:solidFill>
                  <a:srgbClr val="004994"/>
                </a:solidFill>
              </a:rPr>
              <a:t>aller Partner:</a:t>
            </a:r>
          </a:p>
          <a:p>
            <a:endParaRPr lang="de-DE" sz="2400" dirty="0">
              <a:solidFill>
                <a:srgbClr val="004994"/>
              </a:solidFill>
            </a:endParaRPr>
          </a:p>
          <a:p>
            <a:r>
              <a:rPr lang="de-DE" sz="2400" dirty="0">
                <a:solidFill>
                  <a:srgbClr val="004994"/>
                </a:solidFill>
              </a:rPr>
              <a:t>Vier Handlungsfelder:</a:t>
            </a:r>
          </a:p>
          <a:p>
            <a:endParaRPr lang="de-DE" sz="2400" dirty="0">
              <a:solidFill>
                <a:srgbClr val="004994"/>
              </a:solidFill>
            </a:endParaRPr>
          </a:p>
          <a:p>
            <a:pPr marL="342886" indent="-342886">
              <a:buFontTx/>
              <a:buChar char="-"/>
            </a:pPr>
            <a:r>
              <a:rPr lang="de-DE" sz="2400" b="0" dirty="0">
                <a:solidFill>
                  <a:srgbClr val="004994"/>
                </a:solidFill>
              </a:rPr>
              <a:t>Transfer und Kommunikation</a:t>
            </a:r>
          </a:p>
          <a:p>
            <a:pPr marL="342886" indent="-342886">
              <a:buFontTx/>
              <a:buChar char="-"/>
            </a:pPr>
            <a:r>
              <a:rPr lang="de-DE" sz="2400" b="0" dirty="0">
                <a:solidFill>
                  <a:srgbClr val="004994"/>
                </a:solidFill>
              </a:rPr>
              <a:t>Technik</a:t>
            </a:r>
          </a:p>
          <a:p>
            <a:pPr marL="342886" indent="-342886">
              <a:buFontTx/>
              <a:buChar char="-"/>
            </a:pPr>
            <a:r>
              <a:rPr lang="de-DE" sz="2400" b="0" dirty="0">
                <a:solidFill>
                  <a:srgbClr val="004994"/>
                </a:solidFill>
              </a:rPr>
              <a:t>Gefährdungsbeurteilung/Expositionsermittlung</a:t>
            </a:r>
          </a:p>
          <a:p>
            <a:pPr marL="342886" indent="-342886">
              <a:buFontTx/>
              <a:buChar char="-"/>
            </a:pPr>
            <a:r>
              <a:rPr lang="de-DE" sz="2400" b="0" dirty="0">
                <a:solidFill>
                  <a:srgbClr val="004994"/>
                </a:solidFill>
              </a:rPr>
              <a:t>Qualifikation </a:t>
            </a:r>
            <a:endParaRPr lang="de-DE" sz="2400" dirty="0"/>
          </a:p>
        </p:txBody>
      </p:sp>
      <p:pic>
        <p:nvPicPr>
          <p:cNvPr id="506884" name="Picture 4" descr="http://vignette3.wikia.nocookie.net/avengersalliance/images/8/80/Die_Fantastischen_Vier_Logo.png/revision/latest?cb=20140228114715&amp;path-prefix=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29" y="3479264"/>
            <a:ext cx="1647734" cy="164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Seite</a:t>
            </a:r>
            <a:r>
              <a:rPr lang="de-DE" altLang="de-DE" sz="1600" smtClean="0">
                <a:solidFill>
                  <a:prstClr val="white"/>
                </a:solidFill>
              </a:rPr>
              <a:t> </a:t>
            </a:r>
            <a:fld id="{3DD22B6B-17F6-46F1-9839-5601A725E35F}" type="slidenum">
              <a:rPr lang="de-DE" altLang="de-DE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5150" y="1027329"/>
            <a:ext cx="9298305" cy="990167"/>
          </a:xfrm>
        </p:spPr>
        <p:txBody>
          <a:bodyPr/>
          <a:lstStyle/>
          <a:p>
            <a:r>
              <a:rPr lang="de-DE" sz="2700" dirty="0"/>
              <a:t>Imagewandel: STAUB WAR GESTERN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30816" r="79903" b="20008"/>
          <a:stretch/>
        </p:blipFill>
        <p:spPr bwMode="auto">
          <a:xfrm>
            <a:off x="4145879" y="1748902"/>
            <a:ext cx="3551069" cy="486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7" t="30816" r="21505" b="20008"/>
          <a:stretch/>
        </p:blipFill>
        <p:spPr bwMode="auto">
          <a:xfrm>
            <a:off x="444508" y="1750384"/>
            <a:ext cx="3541575" cy="48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Seite</a:t>
            </a:r>
            <a:r>
              <a:rPr lang="de-DE" altLang="de-DE" sz="1600" smtClean="0">
                <a:solidFill>
                  <a:prstClr val="white"/>
                </a:solidFill>
              </a:rPr>
              <a:t> </a:t>
            </a:r>
            <a:fld id="{3DD22B6B-17F6-46F1-9839-5601A725E35F}" type="slidenum">
              <a:rPr lang="de-DE" altLang="de-DE" smtClean="0">
                <a:solidFill>
                  <a:prstClr val="white"/>
                </a:solidFill>
              </a:rPr>
              <a:pPr>
                <a:defRPr/>
              </a:pPr>
              <a:t>25</a:t>
            </a:fld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7429" r="8679" b="7287"/>
          <a:stretch/>
        </p:blipFill>
        <p:spPr bwMode="auto">
          <a:xfrm>
            <a:off x="444500" y="1950849"/>
            <a:ext cx="3535173" cy="351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1199498"/>
            <a:ext cx="9255125" cy="506129"/>
          </a:xfrm>
        </p:spPr>
        <p:txBody>
          <a:bodyPr/>
          <a:lstStyle/>
          <a:p>
            <a:r>
              <a:rPr lang="de-DE" dirty="0" smtClean="0"/>
              <a:t>ECHTE PROFIS ARBEITEN STAUBARM!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 smtClean="0"/>
              <a:t>Seite</a:t>
            </a:r>
            <a:r>
              <a:rPr lang="de-DE" altLang="de-DE" sz="1600" smtClean="0"/>
              <a:t> </a:t>
            </a:r>
            <a:fld id="{927F8D6D-16EF-43D9-9316-F73F08FF0B38}" type="slidenum">
              <a:rPr lang="de-DE" altLang="de-DE" smtClean="0"/>
              <a:pPr/>
              <a:t>26</a:t>
            </a:fld>
            <a:endParaRPr lang="de-DE" alt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7882" r="8679" b="6986"/>
          <a:stretch/>
        </p:blipFill>
        <p:spPr bwMode="auto">
          <a:xfrm>
            <a:off x="6476598" y="1947400"/>
            <a:ext cx="3627522" cy="362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7580" r="8096" b="7590"/>
          <a:stretch/>
        </p:blipFill>
        <p:spPr bwMode="auto">
          <a:xfrm>
            <a:off x="4222015" y="1949828"/>
            <a:ext cx="2106595" cy="205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21" y="4072288"/>
            <a:ext cx="2075949" cy="207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8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25488" y="1071729"/>
            <a:ext cx="9298305" cy="761667"/>
          </a:xfrm>
        </p:spPr>
        <p:txBody>
          <a:bodyPr/>
          <a:lstStyle/>
          <a:p>
            <a:r>
              <a:rPr lang="de-DE" sz="2800" dirty="0" smtClean="0"/>
              <a:t>Staub-Expositionen bei Arbeiten in der Bauwirtschaft</a:t>
            </a:r>
            <a:endParaRPr lang="de-DE" sz="2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64174" y="6750618"/>
            <a:ext cx="1069355" cy="380833"/>
          </a:xfrm>
          <a:prstGeom prst="rect">
            <a:avLst/>
          </a:prstGeom>
        </p:spPr>
        <p:txBody>
          <a:bodyPr/>
          <a:lstStyle/>
          <a:p>
            <a:r>
              <a:rPr lang="de-DE" altLang="de-DE" smtClean="0"/>
              <a:t>Seite</a:t>
            </a:r>
            <a:r>
              <a:rPr lang="de-DE" altLang="de-DE" sz="1600" smtClean="0"/>
              <a:t> </a:t>
            </a:r>
            <a:fld id="{CB562CF3-FAB2-49B0-B6DA-C362598E7955}" type="slidenum">
              <a:rPr lang="de-DE" altLang="de-DE" smtClean="0"/>
              <a:pPr/>
              <a:t>27</a:t>
            </a:fld>
            <a:endParaRPr lang="de-DE" altLang="de-DE" dirty="0"/>
          </a:p>
        </p:txBody>
      </p:sp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6024" r="19615" b="9647"/>
          <a:stretch/>
        </p:blipFill>
        <p:spPr bwMode="auto">
          <a:xfrm>
            <a:off x="725488" y="1729740"/>
            <a:ext cx="7608277" cy="487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hlinkClick r:id="rId2"/>
          </p:cNvPr>
          <p:cNvSpPr txBox="1"/>
          <p:nvPr/>
        </p:nvSpPr>
        <p:spPr>
          <a:xfrm>
            <a:off x="444500" y="348928"/>
            <a:ext cx="6991016" cy="580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2"/>
                </a:solidFill>
              </a:rPr>
              <a:t>Diese Matrix wird ständig aktualisiert und findet sich unter:</a:t>
            </a:r>
          </a:p>
          <a:p>
            <a:pPr>
              <a:lnSpc>
                <a:spcPct val="150000"/>
              </a:lnSpc>
            </a:pPr>
            <a:r>
              <a:rPr lang="de-DE" sz="1050" dirty="0" smtClean="0">
                <a:solidFill>
                  <a:schemeClr val="tx2"/>
                </a:solidFill>
              </a:rPr>
              <a:t>http</a:t>
            </a:r>
            <a:r>
              <a:rPr lang="de-DE" sz="1050" dirty="0">
                <a:solidFill>
                  <a:schemeClr val="tx2"/>
                </a:solidFill>
              </a:rPr>
              <a:t>://www.bgbau.de/koop/gespraechskreis-staubminderung/downloads/expositionsmatrix-a-e-quarzstaub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488" y="1199498"/>
            <a:ext cx="9255125" cy="506129"/>
          </a:xfrm>
        </p:spPr>
        <p:txBody>
          <a:bodyPr/>
          <a:lstStyle/>
          <a:p>
            <a:r>
              <a:rPr lang="de-DE" dirty="0" smtClean="0"/>
              <a:t>Handlungshilfen &amp; Branchenlösungen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 smtClean="0"/>
              <a:t>Seite</a:t>
            </a:r>
            <a:r>
              <a:rPr lang="de-DE" altLang="de-DE" sz="1600" smtClean="0"/>
              <a:t> </a:t>
            </a:r>
            <a:fld id="{927F8D6D-16EF-43D9-9316-F73F08FF0B38}" type="slidenum">
              <a:rPr lang="de-DE" altLang="de-DE" smtClean="0"/>
              <a:pPr/>
              <a:t>28</a:t>
            </a:fld>
            <a:endParaRPr lang="de-DE" alt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6" t="11283" r="45481" b="13225"/>
          <a:stretch/>
        </p:blipFill>
        <p:spPr bwMode="auto">
          <a:xfrm>
            <a:off x="725488" y="2125980"/>
            <a:ext cx="2893164" cy="409545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0" t="9674" r="34485" b="5354"/>
          <a:stretch/>
        </p:blipFill>
        <p:spPr bwMode="auto">
          <a:xfrm rot="637034">
            <a:off x="3502529" y="2326202"/>
            <a:ext cx="2828163" cy="402209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t="14065" r="45563" b="17759"/>
          <a:stretch/>
        </p:blipFill>
        <p:spPr bwMode="auto">
          <a:xfrm rot="950363">
            <a:off x="6097610" y="2388284"/>
            <a:ext cx="2900255" cy="404199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29.11.2017</a:t>
            </a:r>
            <a:endParaRPr lang="de-DE" altLang="de-DE" dirty="0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prstClr val="white"/>
                </a:solidFill>
              </a:rPr>
              <a:t>Basisvortrag Staub</a:t>
            </a:r>
            <a:endParaRPr lang="de-DE" alt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168400"/>
            <a:ext cx="9383713" cy="50165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Weniger Staub am Bau</a:t>
            </a:r>
            <a:r>
              <a:rPr lang="de-DE" altLang="de-DE" sz="2800" b="0" dirty="0" smtClean="0"/>
              <a:t>              </a:t>
            </a:r>
            <a:r>
              <a:rPr lang="de-DE" altLang="de-DE" sz="2800" dirty="0" smtClean="0"/>
              <a:t>… </a:t>
            </a:r>
            <a:r>
              <a:rPr lang="de-DE" altLang="de-DE" sz="2800" i="1" dirty="0" smtClean="0"/>
              <a:t>ist machbar</a:t>
            </a:r>
          </a:p>
        </p:txBody>
      </p:sp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5" t="15256" r="3125" b="24480"/>
          <a:stretch>
            <a:fillRect/>
          </a:stretch>
        </p:blipFill>
        <p:spPr bwMode="auto">
          <a:xfrm>
            <a:off x="1922463" y="1738314"/>
            <a:ext cx="6213619" cy="482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Seite</a:t>
            </a:r>
            <a:r>
              <a:rPr lang="de-DE" altLang="de-DE" sz="1600" smtClean="0"/>
              <a:t> </a:t>
            </a:r>
            <a:fld id="{3DD22B6B-17F6-46F1-9839-5601A725E35F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Basisvortrag Staub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4083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4111625" y="1763713"/>
            <a:ext cx="5813425" cy="52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493" tIns="50246" rIns="100493" bIns="50246"/>
          <a:lstStyle>
            <a:lvl1pPr marL="342900" indent="-342900">
              <a:spcBef>
                <a:spcPct val="20000"/>
              </a:spcBef>
              <a:defRPr sz="2400">
                <a:solidFill>
                  <a:srgbClr val="555555"/>
                </a:solidFill>
                <a:latin typeface="Arial" charset="0"/>
              </a:defRPr>
            </a:lvl1pPr>
            <a:lvl2pPr marL="352425" indent="-173038">
              <a:spcBef>
                <a:spcPct val="20000"/>
              </a:spcBef>
              <a:buClr>
                <a:srgbClr val="004994"/>
              </a:buClr>
              <a:buChar char="•"/>
              <a:defRPr sz="2200">
                <a:solidFill>
                  <a:srgbClr val="555555"/>
                </a:solidFill>
                <a:latin typeface="Arial" charset="0"/>
              </a:defRPr>
            </a:lvl2pPr>
            <a:lvl3pPr marL="350838" indent="-176213">
              <a:spcBef>
                <a:spcPct val="20000"/>
              </a:spcBef>
              <a:buChar char="•"/>
              <a:defRPr sz="2100">
                <a:solidFill>
                  <a:srgbClr val="555555"/>
                </a:solidFill>
                <a:latin typeface="Arial" charset="0"/>
              </a:defRPr>
            </a:lvl3pPr>
            <a:lvl4pPr marL="528638" indent="-176213">
              <a:spcBef>
                <a:spcPct val="20000"/>
              </a:spcBef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4pPr>
            <a:lvl5pPr marL="692150" indent="-161925">
              <a:spcBef>
                <a:spcPct val="20000"/>
              </a:spcBef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5pPr>
            <a:lvl6pPr marL="1149350" indent="-1619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6pPr>
            <a:lvl7pPr marL="1606550" indent="-1619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7pPr>
            <a:lvl8pPr marL="2063750" indent="-1619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8pPr>
            <a:lvl9pPr marL="2520950" indent="-16192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9pPr>
          </a:lstStyle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500" smtClean="0"/>
              <a:t> </a:t>
            </a:r>
            <a:r>
              <a:rPr lang="de-DE" altLang="de-DE" sz="2300" b="0" smtClean="0">
                <a:solidFill>
                  <a:srgbClr val="000000"/>
                </a:solidFill>
              </a:rPr>
              <a:t>Abbrucharbeiten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Umbauarbeiten 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Stemm-, Schleif-, und Fräsarbeiten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Putzarbeiten, 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Abschlagen von alten Putzen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Verdichtungsarbeiten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Anrühren von Trockenmörtelmassen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Baustoffrecyclinganlagen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Strahlarbeiten</a:t>
            </a:r>
          </a:p>
          <a:p>
            <a:pPr lvl="1" eaLnBrk="1" hangingPunct="1">
              <a:spcAft>
                <a:spcPct val="20000"/>
              </a:spcAft>
              <a:buFont typeface="Wingdings" pitchFamily="2" charset="2"/>
              <a:buChar char="§"/>
            </a:pPr>
            <a:r>
              <a:rPr lang="de-DE" altLang="de-DE" sz="2300" b="0" smtClean="0">
                <a:solidFill>
                  <a:srgbClr val="000000"/>
                </a:solidFill>
              </a:rPr>
              <a:t> Reinigungsarbeiten</a:t>
            </a:r>
          </a:p>
        </p:txBody>
      </p:sp>
      <p:pic>
        <p:nvPicPr>
          <p:cNvPr id="23556" name="Picture 3" descr="j01784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763713"/>
            <a:ext cx="34575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38150" y="1238250"/>
            <a:ext cx="61229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1004888">
              <a:spcBef>
                <a:spcPct val="20000"/>
              </a:spcBef>
              <a:defRPr sz="2400">
                <a:solidFill>
                  <a:srgbClr val="555555"/>
                </a:solidFill>
                <a:latin typeface="Arial" charset="0"/>
              </a:defRPr>
            </a:lvl1pPr>
            <a:lvl2pPr marL="173038" indent="-171450" defTabSz="1004888">
              <a:spcBef>
                <a:spcPct val="20000"/>
              </a:spcBef>
              <a:buClr>
                <a:srgbClr val="004994"/>
              </a:buClr>
              <a:buChar char="•"/>
              <a:defRPr sz="2200">
                <a:solidFill>
                  <a:srgbClr val="555555"/>
                </a:solidFill>
                <a:latin typeface="Arial" charset="0"/>
              </a:defRPr>
            </a:lvl2pPr>
            <a:lvl3pPr marL="350838" indent="-176213" defTabSz="1004888">
              <a:spcBef>
                <a:spcPct val="20000"/>
              </a:spcBef>
              <a:buChar char="•"/>
              <a:defRPr sz="2100">
                <a:solidFill>
                  <a:srgbClr val="555555"/>
                </a:solidFill>
                <a:latin typeface="Arial" charset="0"/>
              </a:defRPr>
            </a:lvl3pPr>
            <a:lvl4pPr marL="528638" indent="-176213" defTabSz="1004888">
              <a:spcBef>
                <a:spcPct val="20000"/>
              </a:spcBef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4pPr>
            <a:lvl5pPr marL="692150" indent="-161925" defTabSz="1004888">
              <a:spcBef>
                <a:spcPct val="20000"/>
              </a:spcBef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5pPr>
            <a:lvl6pPr marL="1149350" indent="-161925" defTabSz="10048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6pPr>
            <a:lvl7pPr marL="1606550" indent="-161925" defTabSz="10048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7pPr>
            <a:lvl8pPr marL="2063750" indent="-161925" defTabSz="10048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8pPr>
            <a:lvl9pPr marL="2520950" indent="-161925" defTabSz="1004888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555555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de-DE" altLang="de-DE" sz="2800" smtClean="0">
                <a:solidFill>
                  <a:srgbClr val="004994"/>
                </a:solidFill>
              </a:rPr>
              <a:t>Am Bau hohe Staubbelastungen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Seite</a:t>
            </a:r>
            <a:r>
              <a:rPr lang="de-DE" altLang="de-DE" sz="1600" smtClean="0">
                <a:solidFill>
                  <a:srgbClr val="FFFFFF"/>
                </a:solidFill>
              </a:rPr>
              <a:t> </a:t>
            </a:r>
            <a:fld id="{73B9AC15-1CC2-4814-BAA0-315B190BA80D}" type="slidenum">
              <a:rPr lang="de-DE" altLang="de-DE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96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52335" y="2084244"/>
            <a:ext cx="8782050" cy="1398681"/>
          </a:xfrm>
        </p:spPr>
        <p:txBody>
          <a:bodyPr/>
          <a:lstStyle/>
          <a:p>
            <a:pPr algn="ctr"/>
            <a:r>
              <a:rPr lang="de-DE" altLang="de-DE" sz="4400" dirty="0"/>
              <a:t>Vielen Dank für Ihre Aufmerksamkeit!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096491" y="5133109"/>
            <a:ext cx="1398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0" dirty="0" smtClean="0">
                <a:solidFill>
                  <a:schemeClr val="tx2"/>
                </a:solidFill>
              </a:rPr>
              <a:t>Kontakt: </a:t>
            </a:r>
          </a:p>
          <a:p>
            <a:r>
              <a:rPr lang="de-DE" sz="2400" b="0" dirty="0" smtClean="0">
                <a:solidFill>
                  <a:schemeClr val="tx2"/>
                </a:solidFill>
              </a:rPr>
              <a:t>Tel.: </a:t>
            </a:r>
          </a:p>
          <a:p>
            <a:r>
              <a:rPr lang="de-DE" sz="2400" b="0" dirty="0" smtClean="0">
                <a:solidFill>
                  <a:schemeClr val="tx2"/>
                </a:solidFill>
              </a:rPr>
              <a:t>Mail: </a:t>
            </a:r>
            <a:endParaRPr lang="de-DE" sz="2400" b="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 smtClean="0"/>
              <a:t>Seite</a:t>
            </a:r>
            <a:r>
              <a:rPr lang="de-DE" altLang="de-DE" sz="1600" smtClean="0"/>
              <a:t> </a:t>
            </a:r>
            <a:fld id="{6D0F384D-D612-45C8-8DFF-6E26A219CA4C}" type="slidenum">
              <a:rPr lang="de-DE" altLang="de-DE" smtClean="0"/>
              <a:pPr/>
              <a:t>30</a:t>
            </a:fld>
            <a:endParaRPr lang="de-DE" alt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/>
              <a:t>29.11.2017</a:t>
            </a:r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/>
              <a:t>Basisvortrag Staub</a:t>
            </a:r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1174750"/>
            <a:ext cx="9255125" cy="501650"/>
          </a:xfrm>
        </p:spPr>
        <p:txBody>
          <a:bodyPr/>
          <a:lstStyle/>
          <a:p>
            <a:r>
              <a:rPr lang="de-DE" sz="2800" dirty="0" smtClean="0"/>
              <a:t>Staub – was wird wie tief eingeatmet?</a:t>
            </a:r>
            <a:endParaRPr lang="de-DE" sz="2800" dirty="0"/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" y="1760989"/>
            <a:ext cx="5403180" cy="479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platzhalter 5"/>
          <p:cNvSpPr txBox="1">
            <a:spLocks/>
          </p:cNvSpPr>
          <p:nvPr/>
        </p:nvSpPr>
        <p:spPr>
          <a:xfrm>
            <a:off x="6223395" y="2665485"/>
            <a:ext cx="3010283" cy="3541073"/>
          </a:xfrm>
          <a:prstGeom prst="rect">
            <a:avLst/>
          </a:prstGeom>
        </p:spPr>
        <p:txBody>
          <a:bodyPr lIns="100491" tIns="50245" rIns="100491" bIns="50245"/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8650" marR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 sz="20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95350" marR="0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63638" marR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431925" marR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>
                <a:solidFill>
                  <a:srgbClr val="004994"/>
                </a:solidFill>
              </a:rPr>
              <a:t>E-Staub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dirty="0" err="1">
                <a:solidFill>
                  <a:srgbClr val="004994"/>
                </a:solidFill>
              </a:rPr>
              <a:t>Einatembarer</a:t>
            </a:r>
            <a:r>
              <a:rPr lang="de-DE" sz="1500" dirty="0">
                <a:solidFill>
                  <a:srgbClr val="004994"/>
                </a:solidFill>
              </a:rPr>
              <a:t> Staub, alles was eingeatmet werden kann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de-DE" sz="1800" dirty="0">
              <a:solidFill>
                <a:srgbClr val="004994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de-DE" sz="1800" dirty="0">
              <a:solidFill>
                <a:srgbClr val="004994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de-DE" sz="1800" dirty="0">
              <a:solidFill>
                <a:srgbClr val="004994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de-DE" sz="1800" dirty="0">
              <a:solidFill>
                <a:srgbClr val="004994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>
                <a:solidFill>
                  <a:srgbClr val="004994"/>
                </a:solidFill>
              </a:rPr>
              <a:t>A-Staub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dirty="0">
                <a:solidFill>
                  <a:srgbClr val="004994"/>
                </a:solidFill>
              </a:rPr>
              <a:t>Gelangt bis in die Alveolen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911366" y="6206559"/>
            <a:ext cx="4020418" cy="19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4039" numCol="1" anchor="t" anchorCtr="0" compatLnSpc="1">
            <a:prstTxWarp prst="textNoShape">
              <a:avLst/>
            </a:prstTxWarp>
            <a:spAutoFit/>
          </a:bodyPr>
          <a:lstStyle>
            <a:lvl1pPr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+mj-lt"/>
                <a:ea typeface="+mj-ea"/>
                <a:cs typeface="+mj-cs"/>
              </a:defRPr>
            </a:lvl1pPr>
            <a:lvl2pPr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2pPr>
            <a:lvl3pPr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3pPr>
            <a:lvl4pPr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4pPr>
            <a:lvl5pPr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5pPr>
            <a:lvl6pPr marL="457200"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6pPr>
            <a:lvl7pPr marL="914400"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7pPr>
            <a:lvl8pPr marL="1371600"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8pPr>
            <a:lvl9pPr marL="1828800" algn="l" defTabSz="1004888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4994"/>
                </a:solidFill>
                <a:latin typeface="Arial" charset="0"/>
              </a:defRPr>
            </a:lvl9pPr>
          </a:lstStyle>
          <a:p>
            <a:r>
              <a:rPr lang="de-DE" sz="1000" b="0" dirty="0">
                <a:solidFill>
                  <a:prstClr val="black"/>
                </a:solidFill>
              </a:rPr>
              <a:t>Abbildung: Bayrisches Staatsministerium für Umwelt und Gesundheit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6347012" y="5298141"/>
            <a:ext cx="1492623" cy="6723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rgbClr val="FF0000"/>
                </a:solidFill>
              </a:rPr>
              <a:t>&lt; 1 </a:t>
            </a:r>
            <a:r>
              <a:rPr lang="de-DE" dirty="0">
                <a:solidFill>
                  <a:srgbClr val="FF0000"/>
                </a:solidFill>
              </a:rPr>
              <a:t>µm </a:t>
            </a:r>
            <a:endParaRPr lang="de-DE" sz="4400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Seite </a:t>
            </a:r>
            <a:fld id="{31D57D1F-A3B1-42F3-BC7D-8AAC7924F69D}" type="slidenum">
              <a:rPr lang="de-DE" smtClean="0">
                <a:solidFill>
                  <a:prstClr val="white"/>
                </a:solidFill>
              </a:rPr>
              <a:pPr/>
              <a:t>4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>
          <a:xfrm>
            <a:off x="438164" y="1187450"/>
            <a:ext cx="9255125" cy="475358"/>
          </a:xfrm>
        </p:spPr>
        <p:txBody>
          <a:bodyPr/>
          <a:lstStyle/>
          <a:p>
            <a:r>
              <a:rPr lang="de-DE" altLang="de-DE" sz="2800" dirty="0"/>
              <a:t>Schwebeverhalten von Stäuben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27287" r="13383" b="15186"/>
          <a:stretch>
            <a:fillRect/>
          </a:stretch>
        </p:blipFill>
        <p:spPr bwMode="auto">
          <a:xfrm>
            <a:off x="438153" y="1884363"/>
            <a:ext cx="7175500" cy="3502025"/>
          </a:xfrm>
          <a:prstGeom prst="rect">
            <a:avLst/>
          </a:prstGeom>
          <a:solidFill>
            <a:schemeClr val="tx1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8613" name="Textfeld 12"/>
          <p:cNvSpPr txBox="1">
            <a:spLocks noChangeArrowheads="1"/>
          </p:cNvSpPr>
          <p:nvPr/>
        </p:nvSpPr>
        <p:spPr bwMode="auto">
          <a:xfrm>
            <a:off x="7791452" y="6026159"/>
            <a:ext cx="2124257" cy="3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10" rIns="91419" bIns="45710">
            <a:spAutoFit/>
          </a:bodyPr>
          <a:lstStyle>
            <a:lvl1pPr>
              <a:defRPr sz="2800" b="1">
                <a:solidFill>
                  <a:srgbClr val="555555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rgbClr val="555555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rgbClr val="555555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rgbClr val="555555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rgbClr val="555555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9pPr>
          </a:lstStyle>
          <a:p>
            <a:r>
              <a:rPr lang="de-DE" altLang="de-DE" sz="1600" b="0" i="1"/>
              <a:t>nach: Guldner (2002)</a:t>
            </a:r>
          </a:p>
        </p:txBody>
      </p:sp>
      <p:sp>
        <p:nvSpPr>
          <p:cNvPr id="68614" name="Rechteck 5"/>
          <p:cNvSpPr>
            <a:spLocks noChangeArrowheads="1"/>
          </p:cNvSpPr>
          <p:nvPr/>
        </p:nvSpPr>
        <p:spPr bwMode="auto">
          <a:xfrm>
            <a:off x="5614989" y="3671902"/>
            <a:ext cx="957262" cy="16779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10" rIns="91419" bIns="45710"/>
          <a:lstStyle>
            <a:lvl1pPr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1pPr>
            <a:lvl2pPr marL="742950" indent="-28575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2pPr>
            <a:lvl3pPr marL="1143000" indent="-22860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3pPr>
            <a:lvl4pPr marL="1600200" indent="-22860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4pPr>
            <a:lvl5pPr marL="2057400" indent="-22860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8615" name="Ellipse 6"/>
          <p:cNvSpPr>
            <a:spLocks noChangeArrowheads="1"/>
          </p:cNvSpPr>
          <p:nvPr/>
        </p:nvSpPr>
        <p:spPr bwMode="auto">
          <a:xfrm>
            <a:off x="5903913" y="3971934"/>
            <a:ext cx="381000" cy="2952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10" rIns="91419" bIns="45710"/>
          <a:lstStyle>
            <a:lvl1pPr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1pPr>
            <a:lvl2pPr marL="742950" indent="-28575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2pPr>
            <a:lvl3pPr marL="1143000" indent="-22860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3pPr>
            <a:lvl4pPr marL="1600200" indent="-22860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4pPr>
            <a:lvl5pPr marL="2057400" indent="-228600" defTabSz="881063">
              <a:defRPr sz="2800" b="1">
                <a:solidFill>
                  <a:srgbClr val="555555"/>
                </a:solidFill>
                <a:latin typeface="Arial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9" name="Ellipse 8"/>
          <p:cNvSpPr/>
          <p:nvPr/>
        </p:nvSpPr>
        <p:spPr bwMode="auto">
          <a:xfrm>
            <a:off x="2973350" y="4587357"/>
            <a:ext cx="568427" cy="522534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lIns="91419" tIns="45710" rIns="91419" bIns="45710"/>
          <a:lstStyle/>
          <a:p>
            <a:pPr defTabSz="880834">
              <a:defRPr/>
            </a:pPr>
            <a:endParaRPr lang="de-DE">
              <a:latin typeface="Arial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6070824" y="4848620"/>
            <a:ext cx="45720" cy="51247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lIns="91419" tIns="45710" rIns="91419" bIns="45710"/>
          <a:lstStyle/>
          <a:p>
            <a:pPr defTabSz="880834">
              <a:defRPr/>
            </a:pPr>
            <a:endParaRPr lang="de-DE">
              <a:latin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Seite</a:t>
            </a:r>
            <a:r>
              <a:rPr lang="de-DE" altLang="de-DE" sz="1600" smtClean="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5" t="15256" r="3125" b="24480"/>
          <a:stretch>
            <a:fillRect/>
          </a:stretch>
        </p:blipFill>
        <p:spPr bwMode="auto">
          <a:xfrm>
            <a:off x="1922463" y="1738316"/>
            <a:ext cx="6329362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38164" y="1187450"/>
            <a:ext cx="9255125" cy="475358"/>
          </a:xfrm>
        </p:spPr>
        <p:txBody>
          <a:bodyPr/>
          <a:lstStyle/>
          <a:p>
            <a:r>
              <a:rPr lang="de-DE" altLang="de-DE" sz="2800" dirty="0"/>
              <a:t>Schwebeverhalten von Stäuben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Seite</a:t>
            </a:r>
            <a:r>
              <a:rPr lang="de-DE" altLang="de-DE" sz="1600" smtClean="0">
                <a:solidFill>
                  <a:srgbClr val="FFFFFF"/>
                </a:solidFill>
              </a:rPr>
              <a:t> </a:t>
            </a:r>
            <a:fld id="{3DD22B6B-17F6-46F1-9839-5601A725E35F}" type="slidenum">
              <a:rPr lang="de-DE" altLang="de-DE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54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1201738"/>
            <a:ext cx="9255125" cy="471487"/>
          </a:xfrm>
        </p:spPr>
        <p:txBody>
          <a:bodyPr/>
          <a:lstStyle/>
          <a:p>
            <a:pPr eaLnBrk="1" hangingPunct="1"/>
            <a:r>
              <a:rPr lang="de-DE" altLang="de-DE" sz="2800" smtClean="0"/>
              <a:t>Historischer Hintergrund          </a:t>
            </a:r>
            <a:r>
              <a:rPr lang="de-DE" altLang="de-DE" sz="2800" i="1" smtClean="0"/>
              <a:t>Mineralischer Staub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913" y="2174875"/>
            <a:ext cx="9491662" cy="3432175"/>
          </a:xfrm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1"/>
                </a:solidFill>
              </a:rPr>
              <a:t>Erster Grenzwert  1973 	8 mg/m³</a:t>
            </a:r>
          </a:p>
          <a:p>
            <a:pPr eaLnBrk="1" hangingPunct="1"/>
            <a:r>
              <a:rPr lang="de-DE" altLang="de-DE" smtClean="0">
                <a:solidFill>
                  <a:schemeClr val="tx1"/>
                </a:solidFill>
              </a:rPr>
              <a:t>herabgesetzt  	     1983 	6 mg/m³</a:t>
            </a:r>
          </a:p>
          <a:p>
            <a:pPr eaLnBrk="1" hangingPunct="1"/>
            <a:r>
              <a:rPr lang="de-DE" altLang="de-DE" smtClean="0">
                <a:solidFill>
                  <a:schemeClr val="tx1"/>
                </a:solidFill>
              </a:rPr>
              <a:t>festgelegt als </a:t>
            </a:r>
            <a:r>
              <a:rPr lang="de-DE" altLang="de-DE" b="1" smtClean="0">
                <a:solidFill>
                  <a:schemeClr val="tx1"/>
                </a:solidFill>
              </a:rPr>
              <a:t>Jahresmittelwert</a:t>
            </a:r>
          </a:p>
          <a:p>
            <a:pPr eaLnBrk="1" hangingPunct="1"/>
            <a:endParaRPr lang="de-DE" altLang="de-DE" b="1" smtClean="0">
              <a:solidFill>
                <a:schemeClr val="tx1"/>
              </a:solidFill>
            </a:endParaRPr>
          </a:p>
          <a:p>
            <a:pPr eaLnBrk="1" hangingPunct="1"/>
            <a:endParaRPr lang="de-DE" altLang="de-DE" b="1" smtClean="0">
              <a:solidFill>
                <a:schemeClr val="tx1"/>
              </a:solidFill>
            </a:endParaRPr>
          </a:p>
          <a:p>
            <a:pPr eaLnBrk="1" hangingPunct="1"/>
            <a:r>
              <a:rPr lang="de-DE" altLang="de-DE" b="1" smtClean="0">
                <a:solidFill>
                  <a:schemeClr val="tx1"/>
                </a:solidFill>
              </a:rPr>
              <a:t>Regelwerke: </a:t>
            </a:r>
          </a:p>
          <a:p>
            <a:pPr eaLnBrk="1" hangingPunct="1"/>
            <a:r>
              <a:rPr lang="de-DE" altLang="de-DE" b="1" smtClean="0">
                <a:solidFill>
                  <a:schemeClr val="tx1"/>
                </a:solidFill>
              </a:rPr>
              <a:t>1973 - 1999 UVV „Gesundheitsgefährlicher Mineralischer Staub“</a:t>
            </a:r>
          </a:p>
          <a:p>
            <a:pPr eaLnBrk="1" hangingPunct="1"/>
            <a:endParaRPr lang="de-DE" altLang="de-DE" b="1" smtClean="0"/>
          </a:p>
        </p:txBody>
      </p:sp>
      <p:pic>
        <p:nvPicPr>
          <p:cNvPr id="26629" name="Picture 4" descr="luft_2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10046" r="801" b="1581"/>
          <a:stretch>
            <a:fillRect/>
          </a:stretch>
        </p:blipFill>
        <p:spPr bwMode="auto">
          <a:xfrm>
            <a:off x="6477000" y="2935288"/>
            <a:ext cx="2828925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Seite</a:t>
            </a:r>
            <a:r>
              <a:rPr lang="de-DE" altLang="de-DE" sz="1600" smtClean="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69913" y="2174875"/>
            <a:ext cx="9432925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81063">
              <a:defRPr sz="2800" b="1">
                <a:solidFill>
                  <a:srgbClr val="555555"/>
                </a:solidFill>
                <a:latin typeface="Arial" charset="0"/>
              </a:defRPr>
            </a:lvl1pPr>
            <a:lvl2pPr marL="742950" indent="-285750" defTabSz="881063">
              <a:defRPr sz="2800" b="1">
                <a:solidFill>
                  <a:srgbClr val="555555"/>
                </a:solidFill>
                <a:latin typeface="Arial" charset="0"/>
              </a:defRPr>
            </a:lvl2pPr>
            <a:lvl3pPr marL="11430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3pPr>
            <a:lvl4pPr marL="16002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4pPr>
            <a:lvl5pPr marL="20574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9pPr>
          </a:lstStyle>
          <a:p>
            <a:r>
              <a:rPr lang="de-DE" altLang="de-DE" sz="2400" b="0" dirty="0" smtClean="0">
                <a:solidFill>
                  <a:srgbClr val="000000"/>
                </a:solidFill>
              </a:rPr>
              <a:t>seit 01.10.2001    	A – Staub   3 mg/m³</a:t>
            </a:r>
          </a:p>
          <a:p>
            <a:r>
              <a:rPr lang="de-DE" altLang="de-DE" sz="2400" b="0" dirty="0" smtClean="0">
                <a:solidFill>
                  <a:srgbClr val="000000"/>
                </a:solidFill>
              </a:rPr>
              <a:t>			E – Staub 10 mg/m³</a:t>
            </a:r>
          </a:p>
          <a:p>
            <a:r>
              <a:rPr lang="de-DE" altLang="de-DE" sz="2400" b="0" dirty="0" smtClean="0">
                <a:solidFill>
                  <a:srgbClr val="000000"/>
                </a:solidFill>
              </a:rPr>
              <a:t>festgelegt als </a:t>
            </a:r>
            <a:r>
              <a:rPr lang="de-DE" altLang="de-DE" sz="2400" dirty="0" smtClean="0">
                <a:solidFill>
                  <a:srgbClr val="000000"/>
                </a:solidFill>
              </a:rPr>
              <a:t>Schichtmittelwerte</a:t>
            </a:r>
          </a:p>
          <a:p>
            <a:endParaRPr lang="de-DE" altLang="de-DE" sz="2400" dirty="0" smtClean="0">
              <a:solidFill>
                <a:srgbClr val="000000"/>
              </a:solidFill>
            </a:endParaRPr>
          </a:p>
          <a:p>
            <a:endParaRPr lang="de-DE" altLang="de-DE" sz="2400" dirty="0" smtClean="0">
              <a:solidFill>
                <a:srgbClr val="000000"/>
              </a:solidFill>
            </a:endParaRPr>
          </a:p>
          <a:p>
            <a:endParaRPr lang="de-DE" altLang="de-DE" sz="2400" dirty="0" smtClean="0">
              <a:solidFill>
                <a:srgbClr val="000000"/>
              </a:solidFill>
            </a:endParaRPr>
          </a:p>
          <a:p>
            <a:r>
              <a:rPr lang="de-DE" altLang="de-DE" sz="2400" dirty="0" smtClean="0">
                <a:solidFill>
                  <a:srgbClr val="000000"/>
                </a:solidFill>
              </a:rPr>
              <a:t>Regelwerke: </a:t>
            </a:r>
          </a:p>
          <a:p>
            <a:pPr>
              <a:lnSpc>
                <a:spcPct val="150000"/>
              </a:lnSpc>
            </a:pPr>
            <a:r>
              <a:rPr lang="de-DE" altLang="de-DE" sz="2400" dirty="0" smtClean="0">
                <a:solidFill>
                  <a:srgbClr val="000000"/>
                </a:solidFill>
              </a:rPr>
              <a:t>2002 </a:t>
            </a:r>
            <a:r>
              <a:rPr lang="de-DE" altLang="de-DE" b="0" dirty="0" smtClean="0">
                <a:solidFill>
                  <a:srgbClr val="000000"/>
                </a:solidFill>
              </a:rPr>
              <a:t>–</a:t>
            </a:r>
            <a:r>
              <a:rPr lang="de-DE" altLang="de-DE" dirty="0" smtClean="0"/>
              <a:t> </a:t>
            </a:r>
            <a:r>
              <a:rPr lang="de-DE" altLang="de-DE" sz="2400" dirty="0" smtClean="0">
                <a:solidFill>
                  <a:srgbClr val="000000"/>
                </a:solidFill>
              </a:rPr>
              <a:t>2006 BGR 217 „Umgang mit mineralischen Staub“</a:t>
            </a:r>
          </a:p>
          <a:p>
            <a:pPr>
              <a:lnSpc>
                <a:spcPct val="150000"/>
              </a:lnSpc>
            </a:pPr>
            <a:r>
              <a:rPr lang="de-DE" altLang="de-DE" sz="2400" dirty="0" smtClean="0">
                <a:solidFill>
                  <a:srgbClr val="000000"/>
                </a:solidFill>
              </a:rPr>
              <a:t>2006 – 2010 BGI 5047 „Mineralischer Staub“</a:t>
            </a:r>
          </a:p>
          <a:p>
            <a:pPr>
              <a:lnSpc>
                <a:spcPct val="150000"/>
              </a:lnSpc>
            </a:pPr>
            <a:r>
              <a:rPr lang="de-DE" altLang="de-DE" sz="2400" dirty="0" smtClean="0">
                <a:solidFill>
                  <a:srgbClr val="000000"/>
                </a:solidFill>
              </a:rPr>
              <a:t>2010 </a:t>
            </a:r>
            <a:r>
              <a:rPr lang="de-DE" altLang="de-DE" sz="2400" dirty="0">
                <a:solidFill>
                  <a:srgbClr val="000000"/>
                </a:solidFill>
              </a:rPr>
              <a:t>– </a:t>
            </a:r>
            <a:r>
              <a:rPr lang="de-DE" altLang="de-DE" sz="2400" dirty="0" smtClean="0">
                <a:solidFill>
                  <a:srgbClr val="000000"/>
                </a:solidFill>
              </a:rPr>
              <a:t>TRGS 559 „ Mineralischer Staub“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438150" y="1201738"/>
            <a:ext cx="9255125" cy="473075"/>
          </a:xfrm>
        </p:spPr>
        <p:txBody>
          <a:bodyPr/>
          <a:lstStyle/>
          <a:p>
            <a:pPr eaLnBrk="1" hangingPunct="1"/>
            <a:r>
              <a:rPr lang="de-DE" altLang="de-DE" sz="2800" smtClean="0"/>
              <a:t>Entwicklung                               </a:t>
            </a:r>
            <a:r>
              <a:rPr lang="de-DE" altLang="de-DE" sz="2800" i="1" smtClean="0"/>
              <a:t>Mineralischer Staub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7829550" y="4132263"/>
            <a:ext cx="1085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81063">
              <a:defRPr sz="2800" b="1">
                <a:solidFill>
                  <a:srgbClr val="555555"/>
                </a:solidFill>
                <a:latin typeface="Arial" charset="0"/>
              </a:defRPr>
            </a:lvl1pPr>
            <a:lvl2pPr marL="742950" indent="-285750" defTabSz="881063">
              <a:defRPr sz="2800" b="1">
                <a:solidFill>
                  <a:srgbClr val="555555"/>
                </a:solidFill>
                <a:latin typeface="Arial" charset="0"/>
              </a:defRPr>
            </a:lvl2pPr>
            <a:lvl3pPr marL="11430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3pPr>
            <a:lvl4pPr marL="16002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4pPr>
            <a:lvl5pPr marL="2057400" indent="-228600" defTabSz="881063">
              <a:defRPr sz="2800" b="1">
                <a:solidFill>
                  <a:srgbClr val="555555"/>
                </a:solidFill>
                <a:latin typeface="Arial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charset="0"/>
              </a:defRPr>
            </a:lvl9pPr>
          </a:lstStyle>
          <a:p>
            <a:r>
              <a:rPr lang="de-DE" altLang="de-DE" sz="3200" smtClean="0">
                <a:solidFill>
                  <a:srgbClr val="FFFFFF"/>
                </a:solidFill>
              </a:rPr>
              <a:t>2001</a:t>
            </a:r>
          </a:p>
        </p:txBody>
      </p:sp>
      <p:pic>
        <p:nvPicPr>
          <p:cNvPr id="29702" name="Picture 5" descr="dia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r="17642" b="11362"/>
          <a:stretch>
            <a:fillRect/>
          </a:stretch>
        </p:blipFill>
        <p:spPr bwMode="auto">
          <a:xfrm>
            <a:off x="6745288" y="2827338"/>
            <a:ext cx="2776537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Seite</a:t>
            </a:r>
            <a:r>
              <a:rPr lang="de-DE" altLang="de-DE" sz="1600" smtClean="0">
                <a:solidFill>
                  <a:srgbClr val="FFFFFF"/>
                </a:solidFill>
              </a:rPr>
              <a:t> </a:t>
            </a:r>
            <a:fld id="{417E5D4E-FEA4-4954-AC68-0523A0C85722}" type="slidenum">
              <a:rPr lang="de-DE" altLang="de-DE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29.11.2017</a:t>
            </a:r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>
                <a:solidFill>
                  <a:srgbClr val="FFFFFF"/>
                </a:solidFill>
              </a:rPr>
              <a:t>Basisvortrag Staub</a:t>
            </a:r>
            <a:endParaRPr lang="de-DE" alt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38150" y="1201742"/>
            <a:ext cx="9640888" cy="473075"/>
          </a:xfrm>
        </p:spPr>
        <p:txBody>
          <a:bodyPr/>
          <a:lstStyle/>
          <a:p>
            <a:r>
              <a:rPr lang="de-DE" altLang="de-DE" sz="2700" dirty="0"/>
              <a:t>Der „neue“ allgemeine Staubgrenzwert </a:t>
            </a:r>
            <a:r>
              <a:rPr lang="de-DE" altLang="de-DE" sz="2700" i="1" dirty="0"/>
              <a:t>(ASGW) </a:t>
            </a:r>
          </a:p>
        </p:txBody>
      </p:sp>
      <p:sp>
        <p:nvSpPr>
          <p:cNvPr id="21508" name="Textfeld 5"/>
          <p:cNvSpPr txBox="1">
            <a:spLocks noChangeArrowheads="1"/>
          </p:cNvSpPr>
          <p:nvPr/>
        </p:nvSpPr>
        <p:spPr bwMode="auto">
          <a:xfrm>
            <a:off x="549277" y="1768482"/>
            <a:ext cx="9328150" cy="186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>
            <a:spAutoFit/>
          </a:bodyPr>
          <a:lstStyle>
            <a:lvl1pPr marL="342900" indent="-342900">
              <a:defRPr sz="2800" b="1">
                <a:solidFill>
                  <a:srgbClr val="555555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rgbClr val="555555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rgbClr val="555555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rgbClr val="555555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rgbClr val="555555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555555"/>
                </a:solidFill>
                <a:latin typeface="Arial" pitchFamily="34" charset="0"/>
              </a:defRPr>
            </a:lvl9pPr>
          </a:lstStyle>
          <a:p>
            <a:pPr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de-DE" altLang="de-DE" sz="2200" b="0">
                <a:solidFill>
                  <a:schemeClr val="tx1"/>
                </a:solidFill>
              </a:rPr>
              <a:t>Im November 2013 hat der Ausschuss für Gefahrstoffe (AGS) beschlossen, den Arbeitsplatzgrenzwert (AGW) für A-Staub von</a:t>
            </a:r>
            <a:r>
              <a:rPr lang="de-DE" altLang="de-DE" sz="2200" b="0"/>
              <a:t/>
            </a:r>
            <a:br>
              <a:rPr lang="de-DE" altLang="de-DE" sz="2200" b="0"/>
            </a:br>
            <a:r>
              <a:rPr lang="de-DE" altLang="de-DE" sz="2200" b="0">
                <a:solidFill>
                  <a:schemeClr val="tx1"/>
                </a:solidFill>
              </a:rPr>
              <a:t>bisher</a:t>
            </a:r>
            <a:r>
              <a:rPr lang="de-DE" altLang="de-DE" sz="2200" b="0"/>
              <a:t> </a:t>
            </a:r>
            <a:r>
              <a:rPr lang="de-DE" altLang="de-DE" sz="2200">
                <a:solidFill>
                  <a:schemeClr val="tx2"/>
                </a:solidFill>
              </a:rPr>
              <a:t>3 mg/m³   </a:t>
            </a:r>
            <a:r>
              <a:rPr lang="de-DE" altLang="de-DE" sz="2200" b="0">
                <a:solidFill>
                  <a:schemeClr val="tx1"/>
                </a:solidFill>
              </a:rPr>
              <a:t>auf</a:t>
            </a:r>
            <a:r>
              <a:rPr lang="de-DE" altLang="de-DE" sz="2200" b="0"/>
              <a:t>  </a:t>
            </a:r>
            <a:r>
              <a:rPr lang="de-DE" altLang="de-DE" sz="2200">
                <a:solidFill>
                  <a:srgbClr val="FF0000"/>
                </a:solidFill>
              </a:rPr>
              <a:t>1,25 mg/m³  </a:t>
            </a:r>
            <a:r>
              <a:rPr lang="de-DE" altLang="de-DE" sz="2200" b="0">
                <a:solidFill>
                  <a:schemeClr val="tx1"/>
                </a:solidFill>
              </a:rPr>
              <a:t>abzusenken</a:t>
            </a:r>
            <a:r>
              <a:rPr lang="de-DE" altLang="de-DE" sz="2200" b="0"/>
              <a:t>. </a:t>
            </a:r>
          </a:p>
          <a:p>
            <a:pPr>
              <a:spcBef>
                <a:spcPts val="600"/>
              </a:spcBef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de-DE" altLang="de-DE" sz="2200" b="0">
                <a:solidFill>
                  <a:schemeClr val="tx1"/>
                </a:solidFill>
              </a:rPr>
              <a:t>Der neue Grenzwert ist mit seiner Bekanntmachung in der </a:t>
            </a:r>
            <a:r>
              <a:rPr lang="de-DE" altLang="de-DE" sz="2200">
                <a:solidFill>
                  <a:schemeClr val="tx2"/>
                </a:solidFill>
              </a:rPr>
              <a:t>TRGS 900 </a:t>
            </a:r>
            <a:r>
              <a:rPr lang="de-DE" altLang="de-DE" sz="2200" b="0">
                <a:solidFill>
                  <a:schemeClr val="tx1"/>
                </a:solidFill>
              </a:rPr>
              <a:t>in Kraft getreten.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t="28799" r="9167" b="28133"/>
          <a:stretch>
            <a:fillRect/>
          </a:stretch>
        </p:blipFill>
        <p:spPr bwMode="auto">
          <a:xfrm>
            <a:off x="884242" y="3749675"/>
            <a:ext cx="6786562" cy="2768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bgerundetes Rechteck 1"/>
          <p:cNvSpPr/>
          <p:nvPr/>
        </p:nvSpPr>
        <p:spPr bwMode="auto">
          <a:xfrm>
            <a:off x="8021623" y="4195495"/>
            <a:ext cx="1968313" cy="1624405"/>
          </a:xfrm>
          <a:prstGeom prst="round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1419" tIns="45710" rIns="91419" bIns="45710"/>
          <a:lstStyle/>
          <a:p>
            <a:pPr algn="ctr">
              <a:defRPr/>
            </a:pPr>
            <a:r>
              <a:rPr lang="de-DE" altLang="de-DE" b="0" dirty="0">
                <a:latin typeface="Arial" charset="0"/>
              </a:rPr>
              <a:t>seit</a:t>
            </a:r>
          </a:p>
          <a:p>
            <a:pPr algn="ctr">
              <a:defRPr/>
            </a:pPr>
            <a:r>
              <a:rPr lang="de-DE" altLang="de-DE" dirty="0">
                <a:latin typeface="Arial" charset="0"/>
              </a:rPr>
              <a:t> </a:t>
            </a:r>
            <a:r>
              <a:rPr lang="de-DE" altLang="de-DE" sz="2400" dirty="0">
                <a:solidFill>
                  <a:srgbClr val="FF0000"/>
                </a:solidFill>
                <a:latin typeface="Arial" charset="0"/>
              </a:rPr>
              <a:t>April 2014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de-DE" altLang="de-DE" dirty="0">
                <a:latin typeface="Arial" charset="0"/>
              </a:rPr>
              <a:t> </a:t>
            </a:r>
            <a:r>
              <a:rPr lang="de-DE" altLang="de-DE" b="0" dirty="0">
                <a:latin typeface="Arial" charset="0"/>
              </a:rPr>
              <a:t>in Kraft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331ED-39B5-40E9-81FC-DA16BC9B17FE}" type="slidenum">
              <a:rPr lang="de-DE" smtClean="0">
                <a:solidFill>
                  <a:prstClr val="white"/>
                </a:solidFill>
              </a:rPr>
              <a:pPr/>
              <a:t>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29.11.2017</a:t>
            </a:r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Basisvortrag Staub</a:t>
            </a:r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G BAU PPT-Master">
  <a:themeElements>
    <a:clrScheme name="Standarddesign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G BAU_4-3_grau">
  <a:themeElements>
    <a:clrScheme name="BG_BAU">
      <a:dk1>
        <a:sysClr val="windowText" lastClr="000000"/>
      </a:dk1>
      <a:lt1>
        <a:sysClr val="window" lastClr="FFFFFF"/>
      </a:lt1>
      <a:dk2>
        <a:srgbClr val="004994"/>
      </a:dk2>
      <a:lt2>
        <a:srgbClr val="E4E4E4"/>
      </a:lt2>
      <a:accent1>
        <a:srgbClr val="555555"/>
      </a:accent1>
      <a:accent2>
        <a:srgbClr val="D40F14"/>
      </a:accent2>
      <a:accent3>
        <a:srgbClr val="0095DB"/>
      </a:accent3>
      <a:accent4>
        <a:srgbClr val="51AE31"/>
      </a:accent4>
      <a:accent5>
        <a:srgbClr val="F39200"/>
      </a:accent5>
      <a:accent6>
        <a:srgbClr val="008C8E"/>
      </a:accent6>
      <a:hlink>
        <a:srgbClr val="004994"/>
      </a:hlink>
      <a:folHlink>
        <a:srgbClr val="B80D78"/>
      </a:folHlink>
    </a:clrScheme>
    <a:fontScheme name="BG_B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Standarddesign">
  <a:themeElements>
    <a:clrScheme name="Standarddesign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CD_BG ">
      <a:dk1>
        <a:sysClr val="windowText" lastClr="000000"/>
      </a:dk1>
      <a:lt1>
        <a:sysClr val="window" lastClr="FFFFFF"/>
      </a:lt1>
      <a:dk2>
        <a:srgbClr val="004994"/>
      </a:dk2>
      <a:lt2>
        <a:srgbClr val="E4E4E4"/>
      </a:lt2>
      <a:accent1>
        <a:srgbClr val="555555"/>
      </a:accent1>
      <a:accent2>
        <a:srgbClr val="D40F14"/>
      </a:accent2>
      <a:accent3>
        <a:srgbClr val="0095DB"/>
      </a:accent3>
      <a:accent4>
        <a:srgbClr val="51AE31"/>
      </a:accent4>
      <a:accent5>
        <a:srgbClr val="F39200"/>
      </a:accent5>
      <a:accent6>
        <a:srgbClr val="008C8E"/>
      </a:accent6>
      <a:hlink>
        <a:srgbClr val="004994"/>
      </a:hlink>
      <a:folHlink>
        <a:srgbClr val="B80D78"/>
      </a:folHlink>
    </a:clrScheme>
    <a:fontScheme name="CD_BG 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2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BG BAU_4-3_grau">
  <a:themeElements>
    <a:clrScheme name="BG_BAU">
      <a:dk1>
        <a:sysClr val="windowText" lastClr="000000"/>
      </a:dk1>
      <a:lt1>
        <a:sysClr val="window" lastClr="FFFFFF"/>
      </a:lt1>
      <a:dk2>
        <a:srgbClr val="004994"/>
      </a:dk2>
      <a:lt2>
        <a:srgbClr val="E4E4E4"/>
      </a:lt2>
      <a:accent1>
        <a:srgbClr val="555555"/>
      </a:accent1>
      <a:accent2>
        <a:srgbClr val="D40F14"/>
      </a:accent2>
      <a:accent3>
        <a:srgbClr val="0095DB"/>
      </a:accent3>
      <a:accent4>
        <a:srgbClr val="51AE31"/>
      </a:accent4>
      <a:accent5>
        <a:srgbClr val="F39200"/>
      </a:accent5>
      <a:accent6>
        <a:srgbClr val="008C8E"/>
      </a:accent6>
      <a:hlink>
        <a:srgbClr val="004994"/>
      </a:hlink>
      <a:folHlink>
        <a:srgbClr val="B80D78"/>
      </a:folHlink>
    </a:clrScheme>
    <a:fontScheme name="BG_B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BG BAU_4-3_grau">
  <a:themeElements>
    <a:clrScheme name="BG_BAU">
      <a:dk1>
        <a:sysClr val="windowText" lastClr="000000"/>
      </a:dk1>
      <a:lt1>
        <a:sysClr val="window" lastClr="FFFFFF"/>
      </a:lt1>
      <a:dk2>
        <a:srgbClr val="004994"/>
      </a:dk2>
      <a:lt2>
        <a:srgbClr val="E4E4E4"/>
      </a:lt2>
      <a:accent1>
        <a:srgbClr val="555555"/>
      </a:accent1>
      <a:accent2>
        <a:srgbClr val="D40F14"/>
      </a:accent2>
      <a:accent3>
        <a:srgbClr val="0095DB"/>
      </a:accent3>
      <a:accent4>
        <a:srgbClr val="51AE31"/>
      </a:accent4>
      <a:accent5>
        <a:srgbClr val="F39200"/>
      </a:accent5>
      <a:accent6>
        <a:srgbClr val="008C8E"/>
      </a:accent6>
      <a:hlink>
        <a:srgbClr val="004994"/>
      </a:hlink>
      <a:folHlink>
        <a:srgbClr val="B80D78"/>
      </a:folHlink>
    </a:clrScheme>
    <a:fontScheme name="BG_B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design">
  <a:themeElements>
    <a:clrScheme name="Standarddesign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G BAU PPT-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g_bau_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g_bau_master">
  <a:themeElements>
    <a:clrScheme name="BG BAU PPT-Master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BG BAU PPT-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G BAU PPT-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G BAU PPT-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G BAU PPT-Master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G BAU_4-3_grau">
  <a:themeElements>
    <a:clrScheme name="BG_BAU">
      <a:dk1>
        <a:sysClr val="windowText" lastClr="000000"/>
      </a:dk1>
      <a:lt1>
        <a:sysClr val="window" lastClr="FFFFFF"/>
      </a:lt1>
      <a:dk2>
        <a:srgbClr val="004994"/>
      </a:dk2>
      <a:lt2>
        <a:srgbClr val="E4E4E4"/>
      </a:lt2>
      <a:accent1>
        <a:srgbClr val="555555"/>
      </a:accent1>
      <a:accent2>
        <a:srgbClr val="D40F14"/>
      </a:accent2>
      <a:accent3>
        <a:srgbClr val="0095DB"/>
      </a:accent3>
      <a:accent4>
        <a:srgbClr val="51AE31"/>
      </a:accent4>
      <a:accent5>
        <a:srgbClr val="F39200"/>
      </a:accent5>
      <a:accent6>
        <a:srgbClr val="008C8E"/>
      </a:accent6>
      <a:hlink>
        <a:srgbClr val="004994"/>
      </a:hlink>
      <a:folHlink>
        <a:srgbClr val="B80D78"/>
      </a:folHlink>
    </a:clrScheme>
    <a:fontScheme name="BG_B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BG BAU PPT-Master">
  <a:themeElements>
    <a:clrScheme name="Standarddesign 13">
      <a:dk1>
        <a:srgbClr val="000000"/>
      </a:dk1>
      <a:lt1>
        <a:srgbClr val="FFFFFF"/>
      </a:lt1>
      <a:dk2>
        <a:srgbClr val="004994"/>
      </a:dk2>
      <a:lt2>
        <a:srgbClr val="DDDDDD"/>
      </a:lt2>
      <a:accent1>
        <a:srgbClr val="CCEAF8"/>
      </a:accent1>
      <a:accent2>
        <a:srgbClr val="D40F14"/>
      </a:accent2>
      <a:accent3>
        <a:srgbClr val="FFFFFF"/>
      </a:accent3>
      <a:accent4>
        <a:srgbClr val="000000"/>
      </a:accent4>
      <a:accent5>
        <a:srgbClr val="E2F3FB"/>
      </a:accent5>
      <a:accent6>
        <a:srgbClr val="C00C11"/>
      </a:accent6>
      <a:hlink>
        <a:srgbClr val="0095DB"/>
      </a:hlink>
      <a:folHlink>
        <a:srgbClr val="51AE31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810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 smtClean="0">
            <a:ln>
              <a:noFill/>
            </a:ln>
            <a:solidFill>
              <a:srgbClr val="555555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4994"/>
        </a:dk2>
        <a:lt2>
          <a:srgbClr val="DDDDDD"/>
        </a:lt2>
        <a:accent1>
          <a:srgbClr val="CCEAF8"/>
        </a:accent1>
        <a:accent2>
          <a:srgbClr val="D40F14"/>
        </a:accent2>
        <a:accent3>
          <a:srgbClr val="FFFFFF"/>
        </a:accent3>
        <a:accent4>
          <a:srgbClr val="000000"/>
        </a:accent4>
        <a:accent5>
          <a:srgbClr val="E2F3FB"/>
        </a:accent5>
        <a:accent6>
          <a:srgbClr val="C00C11"/>
        </a:accent6>
        <a:hlink>
          <a:srgbClr val="0095DB"/>
        </a:hlink>
        <a:folHlink>
          <a:srgbClr val="51AE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BG BAU PPT-Master</Template>
  <TotalTime>0</TotalTime>
  <Words>587</Words>
  <Application>Microsoft Office PowerPoint</Application>
  <PresentationFormat>Benutzerdefiniert</PresentationFormat>
  <Paragraphs>233</Paragraphs>
  <Slides>30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24</vt:i4>
      </vt:variant>
      <vt:variant>
        <vt:lpstr>Folientitel</vt:lpstr>
      </vt:variant>
      <vt:variant>
        <vt:i4>30</vt:i4>
      </vt:variant>
    </vt:vector>
  </HeadingPairs>
  <TitlesOfParts>
    <vt:vector size="54" baseType="lpstr">
      <vt:lpstr>BG BAU PPT-Master</vt:lpstr>
      <vt:lpstr>1_blank</vt:lpstr>
      <vt:lpstr>Standarddesign</vt:lpstr>
      <vt:lpstr>1_BG BAU PPT-Master</vt:lpstr>
      <vt:lpstr>2_BG BAU PPT-Master</vt:lpstr>
      <vt:lpstr>bg_bau_master</vt:lpstr>
      <vt:lpstr>1_bg_bau_master</vt:lpstr>
      <vt:lpstr>1_BG BAU_4-3_grau</vt:lpstr>
      <vt:lpstr>3_BG BAU PPT-Master</vt:lpstr>
      <vt:lpstr>4_BG BAU PPT-Master</vt:lpstr>
      <vt:lpstr>3_BG BAU_4-3_grau</vt:lpstr>
      <vt:lpstr>5_BG BAU PPT-Master</vt:lpstr>
      <vt:lpstr>6_BG BAU PPT-Master</vt:lpstr>
      <vt:lpstr>7_BG BAU PPT-Master</vt:lpstr>
      <vt:lpstr>8_BG BAU PPT-Master</vt:lpstr>
      <vt:lpstr>9_BG BAU PPT-Master</vt:lpstr>
      <vt:lpstr>10_BG BAU PPT-Master</vt:lpstr>
      <vt:lpstr>1_Standarddesign</vt:lpstr>
      <vt:lpstr>11_BG BAU PPT-Master</vt:lpstr>
      <vt:lpstr>12_BG BAU PPT-Master</vt:lpstr>
      <vt:lpstr>13_BG BAU PPT-Master</vt:lpstr>
      <vt:lpstr>14_BG BAU PPT-Master</vt:lpstr>
      <vt:lpstr>2_BG BAU_4-3_grau</vt:lpstr>
      <vt:lpstr>4_BG BAU_4-3_grau</vt:lpstr>
      <vt:lpstr>Staub auf Baustellen   - Neue Regelungen und die Umsetzung in die Praxis </vt:lpstr>
      <vt:lpstr>PowerPoint-Präsentation</vt:lpstr>
      <vt:lpstr>PowerPoint-Präsentation</vt:lpstr>
      <vt:lpstr>Staub – was wird wie tief eingeatmet?</vt:lpstr>
      <vt:lpstr>Schwebeverhalten von Stäuben</vt:lpstr>
      <vt:lpstr>Schwebeverhalten von Stäuben</vt:lpstr>
      <vt:lpstr>Historischer Hintergrund          Mineralischer Staub</vt:lpstr>
      <vt:lpstr>Entwicklung                               Mineralischer Staub</vt:lpstr>
      <vt:lpstr>Der „neue“ allgemeine Staubgrenzwert (ASGW) </vt:lpstr>
      <vt:lpstr>Umdenken statt unterschätzen …</vt:lpstr>
      <vt:lpstr>PowerPoint-Präsentation</vt:lpstr>
      <vt:lpstr>PowerPoint-Präsentation</vt:lpstr>
      <vt:lpstr>PowerPoint-Präsentation</vt:lpstr>
      <vt:lpstr>Alle Informationen im Internet verfügbar …</vt:lpstr>
      <vt:lpstr>PowerPoint-Präsentation</vt:lpstr>
      <vt:lpstr>PowerPoint-Präsentation</vt:lpstr>
      <vt:lpstr>Luftreiniger für die Bauwirtschaft (mobiler Einsatz)</vt:lpstr>
      <vt:lpstr>Luftreiniger Anordnung</vt:lpstr>
      <vt:lpstr>Arbeitsschutzprämien mit Staubbezug</vt:lpstr>
      <vt:lpstr>PowerPoint-Präsentation</vt:lpstr>
      <vt:lpstr>Vorgehensweise der BG BAU zur Staubminimierung</vt:lpstr>
      <vt:lpstr>Arbeitsschutzprämien  und  Aufsichtshandeln</vt:lpstr>
      <vt:lpstr>Aktionsprogramm „Staubminderung beim Bauen“</vt:lpstr>
      <vt:lpstr>Ziel der Erklärung und Grundsätze</vt:lpstr>
      <vt:lpstr>Imagewandel: STAUB WAR GESTERN</vt:lpstr>
      <vt:lpstr>ECHTE PROFIS ARBEITEN STAUBARM!</vt:lpstr>
      <vt:lpstr>Staub-Expositionen bei Arbeiten in der Bauwirtschaft</vt:lpstr>
      <vt:lpstr>Handlungshilfen &amp; Branchenlösungen</vt:lpstr>
      <vt:lpstr>Weniger Staub am Bau              … ist machbar</vt:lpstr>
      <vt:lpstr>Vielen Dank für Ihre Aufmerksamkeit!</vt:lpstr>
    </vt:vector>
  </TitlesOfParts>
  <Company>Berufsgenossenschaft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GISBAU – ein Instrument der Prävention</dc:title>
  <dc:creator>Norbert Kluger</dc:creator>
  <cp:lastModifiedBy>Norbert Kluger</cp:lastModifiedBy>
  <cp:revision>281</cp:revision>
  <cp:lastPrinted>2017-01-25T07:27:49Z</cp:lastPrinted>
  <dcterms:created xsi:type="dcterms:W3CDTF">2010-02-18T10:07:59Z</dcterms:created>
  <dcterms:modified xsi:type="dcterms:W3CDTF">2017-11-10T13:00:16Z</dcterms:modified>
</cp:coreProperties>
</file>